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6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60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6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  <p:sldMasterId id="2147483828" r:id="rId2"/>
    <p:sldMasterId id="2147483840" r:id="rId3"/>
    <p:sldMasterId id="2147483864" r:id="rId4"/>
    <p:sldMasterId id="2147483900" r:id="rId5"/>
    <p:sldMasterId id="2147484020" r:id="rId6"/>
  </p:sldMasterIdLst>
  <p:handoutMasterIdLst>
    <p:handoutMasterId r:id="rId15"/>
  </p:handout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7F7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967" autoAdjust="0"/>
  </p:normalViewPr>
  <p:slideViewPr>
    <p:cSldViewPr>
      <p:cViewPr varScale="1">
        <p:scale>
          <a:sx n="79" d="100"/>
          <a:sy n="79" d="100"/>
        </p:scale>
        <p:origin x="-57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2070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B5B548-0326-4A9A-B127-F1A0D4AC50D0}" type="datetimeFigureOut">
              <a:rPr lang="en-US" smtClean="0"/>
              <a:t>12/9/2013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67F1DD-220B-4EEA-9AAC-1434657283A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0ACD604F-A6EB-4F92-9039-3ED41029DCBF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BE7A75B-F21A-4552-ACC4-DE3E97213C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CD604F-A6EB-4F92-9039-3ED41029DCBF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E7A75B-F21A-4552-ACC4-DE3E97213C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CD604F-A6EB-4F92-9039-3ED41029DCBF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E7A75B-F21A-4552-ACC4-DE3E97213C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D604F-A6EB-4F92-9039-3ED41029DCBF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7A75B-F21A-4552-ACC4-DE3E97213C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D604F-A6EB-4F92-9039-3ED41029DCBF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7A75B-F21A-4552-ACC4-DE3E97213C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D604F-A6EB-4F92-9039-3ED41029DCBF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7A75B-F21A-4552-ACC4-DE3E97213C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D604F-A6EB-4F92-9039-3ED41029DCBF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7A75B-F21A-4552-ACC4-DE3E97213C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D604F-A6EB-4F92-9039-3ED41029DCBF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7A75B-F21A-4552-ACC4-DE3E97213C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D604F-A6EB-4F92-9039-3ED41029DCBF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7A75B-F21A-4552-ACC4-DE3E97213C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D604F-A6EB-4F92-9039-3ED41029DCBF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7A75B-F21A-4552-ACC4-DE3E97213C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D604F-A6EB-4F92-9039-3ED41029DCBF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7A75B-F21A-4552-ACC4-DE3E97213C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CD604F-A6EB-4F92-9039-3ED41029DCBF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E7A75B-F21A-4552-ACC4-DE3E97213C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D604F-A6EB-4F92-9039-3ED41029DCBF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7A75B-F21A-4552-ACC4-DE3E97213C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D604F-A6EB-4F92-9039-3ED41029DCBF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7A75B-F21A-4552-ACC4-DE3E97213C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D604F-A6EB-4F92-9039-3ED41029DCBF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7A75B-F21A-4552-ACC4-DE3E97213C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0ACD604F-A6EB-4F92-9039-3ED41029DCBF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BE7A75B-F21A-4552-ACC4-DE3E97213C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CD604F-A6EB-4F92-9039-3ED41029DCBF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E7A75B-F21A-4552-ACC4-DE3E97213C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0ACD604F-A6EB-4F92-9039-3ED41029DCBF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BE7A75B-F21A-4552-ACC4-DE3E97213C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CD604F-A6EB-4F92-9039-3ED41029DCBF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ABE7A75B-F21A-4552-ACC4-DE3E97213C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CD604F-A6EB-4F92-9039-3ED41029DCBF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ABE7A75B-F21A-4552-ACC4-DE3E97213C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CD604F-A6EB-4F92-9039-3ED41029DCBF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E7A75B-F21A-4552-ACC4-DE3E97213C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CD604F-A6EB-4F92-9039-3ED41029DCBF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E7A75B-F21A-4552-ACC4-DE3E97213C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0ACD604F-A6EB-4F92-9039-3ED41029DCBF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BE7A75B-F21A-4552-ACC4-DE3E97213C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0ACD604F-A6EB-4F92-9039-3ED41029DCBF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BE7A75B-F21A-4552-ACC4-DE3E97213C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0ACD604F-A6EB-4F92-9039-3ED41029DCBF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BE7A75B-F21A-4552-ACC4-DE3E97213C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CD604F-A6EB-4F92-9039-3ED41029DCBF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E7A75B-F21A-4552-ACC4-DE3E97213C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CD604F-A6EB-4F92-9039-3ED41029DCBF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E7A75B-F21A-4552-ACC4-DE3E97213C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D604F-A6EB-4F92-9039-3ED41029DCBF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BE7A75B-F21A-4552-ACC4-DE3E97213C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ACD604F-A6EB-4F92-9039-3ED41029DCBF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ABE7A75B-F21A-4552-ACC4-DE3E97213C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D604F-A6EB-4F92-9039-3ED41029DCBF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7A75B-F21A-4552-ACC4-DE3E97213C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D604F-A6EB-4F92-9039-3ED41029DCBF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7A75B-F21A-4552-ACC4-DE3E97213C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7A75B-F21A-4552-ACC4-DE3E97213C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D604F-A6EB-4F92-9039-3ED41029DCBF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D604F-A6EB-4F92-9039-3ED41029DCBF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7A75B-F21A-4552-ACC4-DE3E97213C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CD604F-A6EB-4F92-9039-3ED41029DCBF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ABE7A75B-F21A-4552-ACC4-DE3E97213C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D604F-A6EB-4F92-9039-3ED41029DCBF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7A75B-F21A-4552-ACC4-DE3E97213C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ACD604F-A6EB-4F92-9039-3ED41029DCBF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BE7A75B-F21A-4552-ACC4-DE3E97213C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D604F-A6EB-4F92-9039-3ED41029DCBF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BE7A75B-F21A-4552-ACC4-DE3E97213C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D604F-A6EB-4F92-9039-3ED41029DCBF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7A75B-F21A-4552-ACC4-DE3E97213C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D604F-A6EB-4F92-9039-3ED41029DCBF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7A75B-F21A-4552-ACC4-DE3E97213C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0ACD604F-A6EB-4F92-9039-3ED41029DCBF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ABE7A75B-F21A-4552-ACC4-DE3E97213C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0ACD604F-A6EB-4F92-9039-3ED41029DCBF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7A75B-F21A-4552-ACC4-DE3E97213C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0ACD604F-A6EB-4F92-9039-3ED41029DCBF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ABE7A75B-F21A-4552-ACC4-DE3E97213CB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ACD604F-A6EB-4F92-9039-3ED41029DCBF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BE7A75B-F21A-4552-ACC4-DE3E97213C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0ACD604F-A6EB-4F92-9039-3ED41029DCBF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ABE7A75B-F21A-4552-ACC4-DE3E97213C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CD604F-A6EB-4F92-9039-3ED41029DCBF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ABE7A75B-F21A-4552-ACC4-DE3E97213C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D604F-A6EB-4F92-9039-3ED41029DCBF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7A75B-F21A-4552-ACC4-DE3E97213C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ACD604F-A6EB-4F92-9039-3ED41029DCBF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BE7A75B-F21A-4552-ACC4-DE3E97213C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0ACD604F-A6EB-4F92-9039-3ED41029DCBF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ABE7A75B-F21A-4552-ACC4-DE3E97213C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0ACD604F-A6EB-4F92-9039-3ED41029DCBF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ABE7A75B-F21A-4552-ACC4-DE3E97213C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D604F-A6EB-4F92-9039-3ED41029DCBF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7A75B-F21A-4552-ACC4-DE3E97213C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D604F-A6EB-4F92-9039-3ED41029DCBF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7A75B-F21A-4552-ACC4-DE3E97213C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CD604F-A6EB-4F92-9039-3ED41029DCBF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E7A75B-F21A-4552-ACC4-DE3E97213C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CD604F-A6EB-4F92-9039-3ED41029DCBF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E7A75B-F21A-4552-ACC4-DE3E97213C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CD604F-A6EB-4F92-9039-3ED41029DCBF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E7A75B-F21A-4552-ACC4-DE3E97213C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CD604F-A6EB-4F92-9039-3ED41029DCBF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E7A75B-F21A-4552-ACC4-DE3E97213C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CD604F-A6EB-4F92-9039-3ED41029DCBF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E7A75B-F21A-4552-ACC4-DE3E97213C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CD604F-A6EB-4F92-9039-3ED41029DCBF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E7A75B-F21A-4552-ACC4-DE3E97213C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CD604F-A6EB-4F92-9039-3ED41029DCBF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E7A75B-F21A-4552-ACC4-DE3E97213C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CD604F-A6EB-4F92-9039-3ED41029DCBF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E7A75B-F21A-4552-ACC4-DE3E97213C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CD604F-A6EB-4F92-9039-3ED41029DCBF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E7A75B-F21A-4552-ACC4-DE3E97213C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0ACD604F-A6EB-4F92-9039-3ED41029DCBF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ABE7A75B-F21A-4552-ACC4-DE3E97213C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CD604F-A6EB-4F92-9039-3ED41029DCBF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E7A75B-F21A-4552-ACC4-DE3E97213C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CD604F-A6EB-4F92-9039-3ED41029DCBF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E7A75B-F21A-4552-ACC4-DE3E97213C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CD604F-A6EB-4F92-9039-3ED41029DCBF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E7A75B-F21A-4552-ACC4-DE3E97213C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0ACD604F-A6EB-4F92-9039-3ED41029DCBF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BE7A75B-F21A-4552-ACC4-DE3E97213C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0ACD604F-A6EB-4F92-9039-3ED41029DCBF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BE7A75B-F21A-4552-ACC4-DE3E97213C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0ACD604F-A6EB-4F92-9039-3ED41029DCBF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ABE7A75B-F21A-4552-ACC4-DE3E97213C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D604F-A6EB-4F92-9039-3ED41029DCBF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E7A75B-F21A-4552-ACC4-DE3E97213CB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0ACD604F-A6EB-4F92-9039-3ED41029DCBF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ABE7A75B-F21A-4552-ACC4-DE3E97213C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ACD604F-A6EB-4F92-9039-3ED41029DCBF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ABE7A75B-F21A-4552-ACC4-DE3E97213C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0ACD604F-A6EB-4F92-9039-3ED41029DCBF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ABE7A75B-F21A-4552-ACC4-DE3E97213CB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ACD604F-A6EB-4F92-9039-3ED41029DCBF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ABE7A75B-F21A-4552-ACC4-DE3E97213CB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7.xml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46.xml"/><Relationship Id="rId1" Type="http://schemas.openxmlformats.org/officeDocument/2006/relationships/audio" Target="file:///C:\Documents%20and%20Settings\Administrator\My%20Documents\My%20Music\BearShare\Bob%20Marley&#65280;\Legend\24%20A%20Lalalala%20long%20feat.%20UB40.mp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016" y="449288"/>
            <a:ext cx="9145016" cy="6408712"/>
          </a:xfrm>
        </p:spPr>
        <p:txBody>
          <a:bodyPr>
            <a:noAutofit/>
          </a:bodyPr>
          <a:lstStyle/>
          <a:p>
            <a:r>
              <a:rPr lang="hu-HU" sz="11000" dirty="0" smtClean="0">
                <a:solidFill>
                  <a:srgbClr val="92D050"/>
                </a:solidFill>
                <a:latin typeface="Arial Black" pitchFamily="34" charset="0"/>
              </a:rPr>
              <a:t>Bob</a:t>
            </a:r>
            <a:r>
              <a:rPr lang="hu-HU" sz="11000" dirty="0" smtClean="0">
                <a:solidFill>
                  <a:srgbClr val="7F7F7F"/>
                </a:solidFill>
                <a:latin typeface="Arial Black" pitchFamily="34" charset="0"/>
              </a:rPr>
              <a:t> </a:t>
            </a:r>
            <a:r>
              <a:rPr lang="hu-HU" sz="11000" dirty="0" err="1" smtClean="0">
                <a:solidFill>
                  <a:srgbClr val="FFFF00"/>
                </a:solidFill>
                <a:latin typeface="Arial Black" pitchFamily="34" charset="0"/>
              </a:rPr>
              <a:t>Mar</a:t>
            </a:r>
            <a:r>
              <a:rPr lang="hu-HU" sz="11000" dirty="0" err="1" smtClean="0">
                <a:solidFill>
                  <a:srgbClr val="FF0000"/>
                </a:solidFill>
                <a:latin typeface="Arial Black" pitchFamily="34" charset="0"/>
              </a:rPr>
              <a:t>ley</a:t>
            </a:r>
            <a:endParaRPr lang="en-US" sz="110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04664"/>
            <a:ext cx="9144000" cy="6120680"/>
          </a:xfrm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algn="r">
              <a:buFont typeface="Arial" pitchFamily="34" charset="0"/>
              <a:buChar char="•"/>
            </a:pPr>
            <a:r>
              <a:rPr lang="fr-FR" b="1" i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>
                    <a:lumMod val="6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Robert </a:t>
            </a:r>
            <a:r>
              <a:rPr lang="fr-FR" b="1" i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>
                    <a:lumMod val="6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Nesta</a:t>
            </a:r>
            <a:r>
              <a:rPr lang="fr-FR" b="1" i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>
                    <a:lumMod val="6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fr-FR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>
                    <a:lumMod val="6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Marley </a:t>
            </a:r>
            <a:r>
              <a:rPr lang="fr-FR" b="1" i="1" dirty="0">
                <a:solidFill>
                  <a:schemeClr val="bg1">
                    <a:lumMod val="65000"/>
                  </a:schemeClr>
                </a:solidFill>
              </a:rPr>
              <a:t>dit </a:t>
            </a:r>
            <a:r>
              <a:rPr lang="fr-FR" b="1" i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>
                    <a:lumMod val="6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Bob Marley</a:t>
            </a:r>
            <a:r>
              <a:rPr lang="fr-FR" b="1" i="1" dirty="0">
                <a:solidFill>
                  <a:schemeClr val="bg1">
                    <a:lumMod val="65000"/>
                  </a:schemeClr>
                </a:solidFill>
              </a:rPr>
              <a:t>, né le 6 février 1945 à </a:t>
            </a:r>
            <a:r>
              <a:rPr lang="fr-FR" b="1" i="1" dirty="0" err="1">
                <a:solidFill>
                  <a:schemeClr val="bg1">
                    <a:lumMod val="65000"/>
                  </a:schemeClr>
                </a:solidFill>
              </a:rPr>
              <a:t>Nine</a:t>
            </a:r>
            <a:r>
              <a:rPr lang="fr-FR" b="1" i="1" dirty="0">
                <a:solidFill>
                  <a:schemeClr val="bg1">
                    <a:lumMod val="65000"/>
                  </a:schemeClr>
                </a:solidFill>
              </a:rPr>
              <a:t> Miles en Jamaïque et mort le 11 mai 1981à Miami aux </a:t>
            </a:r>
            <a:r>
              <a:rPr lang="fr-FR" b="1" i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>
                    <a:lumMod val="6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États-Unis</a:t>
            </a:r>
            <a:r>
              <a:rPr lang="fr-FR" b="1" i="1" dirty="0">
                <a:solidFill>
                  <a:schemeClr val="bg1">
                    <a:lumMod val="65000"/>
                  </a:schemeClr>
                </a:solidFill>
              </a:rPr>
              <a:t>, est un chanteur et un </a:t>
            </a:r>
            <a:r>
              <a:rPr lang="fr-FR" b="1" i="1" dirty="0" smtClean="0">
                <a:solidFill>
                  <a:schemeClr val="bg1">
                    <a:lumMod val="65000"/>
                  </a:schemeClr>
                </a:solidFill>
              </a:rPr>
              <a:t>auteur-compositeur-interprète</a:t>
            </a:r>
            <a:r>
              <a:rPr lang="hu-HU" b="1" i="1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fr-FR" b="1" i="1" dirty="0" smtClean="0">
                <a:solidFill>
                  <a:schemeClr val="bg1">
                    <a:lumMod val="65000"/>
                  </a:schemeClr>
                </a:solidFill>
              </a:rPr>
              <a:t>de</a:t>
            </a:r>
            <a:r>
              <a:rPr lang="fr-FR" b="1" i="1" dirty="0">
                <a:solidFill>
                  <a:schemeClr val="bg1">
                    <a:lumMod val="65000"/>
                  </a:schemeClr>
                </a:solidFill>
              </a:rPr>
              <a:t> reggae jamaïcain.</a:t>
            </a:r>
          </a:p>
          <a:p>
            <a:pPr>
              <a:buFont typeface="Arial" pitchFamily="34" charset="0"/>
              <a:buChar char="•"/>
            </a:pPr>
            <a:r>
              <a:rPr lang="fr-FR" b="1" i="1" dirty="0">
                <a:solidFill>
                  <a:schemeClr val="bg1">
                    <a:lumMod val="65000"/>
                  </a:schemeClr>
                </a:solidFill>
              </a:rPr>
              <a:t>Bob Marley a rencontré de son vivant un succès mondial, et reste à ce jour le musicien le plus connu et le plus vénéré du reggae, tout en étant considéré comme celui qui a permis à la musique jamaïcaine et au mouvement rastafari de connaître une audience planétaire. Bob Marley a vendu plus de 200 millions de disques à travers le monde</a:t>
            </a:r>
            <a:r>
              <a:rPr lang="fr-FR" b="1" i="1" baseline="30000" dirty="0">
                <a:solidFill>
                  <a:schemeClr val="bg1">
                    <a:lumMod val="65000"/>
                  </a:schemeClr>
                </a:solidFill>
              </a:rPr>
              <a:t>1</a:t>
            </a:r>
            <a:r>
              <a:rPr lang="fr-FR" b="1" i="1" dirty="0">
                <a:solidFill>
                  <a:schemeClr val="bg1">
                    <a:lumMod val="65000"/>
                  </a:schemeClr>
                </a:solidFill>
              </a:rPr>
              <a:t>.</a:t>
            </a:r>
          </a:p>
          <a:p>
            <a:endParaRPr lang="en-US" b="1" i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0"/>
            <a:ext cx="5400600" cy="764704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hu-HU" dirty="0" err="1" smtClean="0">
                <a:solidFill>
                  <a:schemeClr val="bg1">
                    <a:lumMod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Arial Black" pitchFamily="34" charset="0"/>
              </a:rPr>
              <a:t>Biographie</a:t>
            </a:r>
            <a:endParaRPr lang="en-US" dirty="0">
              <a:solidFill>
                <a:schemeClr val="bg1">
                  <a:lumMod val="50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836712"/>
            <a:ext cx="5760640" cy="5904656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r-FR" sz="1500" dirty="0">
                <a:solidFill>
                  <a:schemeClr val="bg1">
                    <a:lumMod val="5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Robert </a:t>
            </a:r>
            <a:r>
              <a:rPr lang="fr-FR" sz="1500" dirty="0" err="1">
                <a:solidFill>
                  <a:schemeClr val="bg1">
                    <a:lumMod val="5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Nesta</a:t>
            </a:r>
            <a:r>
              <a:rPr lang="fr-FR" sz="1500" dirty="0">
                <a:solidFill>
                  <a:schemeClr val="bg1">
                    <a:lumMod val="5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 Marley</a:t>
            </a:r>
            <a:r>
              <a:rPr lang="fr-FR" sz="1500" baseline="30000" dirty="0">
                <a:solidFill>
                  <a:schemeClr val="bg1">
                    <a:lumMod val="5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2</a:t>
            </a:r>
            <a:r>
              <a:rPr lang="fr-FR" sz="1500" dirty="0">
                <a:solidFill>
                  <a:schemeClr val="bg1">
                    <a:lumMod val="5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 est né le 6 février </a:t>
            </a:r>
            <a:r>
              <a:rPr lang="fr-FR" sz="1500" dirty="0" smtClean="0">
                <a:solidFill>
                  <a:schemeClr val="bg1">
                    <a:lumMod val="5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1945</a:t>
            </a:r>
            <a:r>
              <a:rPr lang="hu-HU" sz="1500" dirty="0" smtClean="0">
                <a:solidFill>
                  <a:schemeClr val="bg1">
                    <a:lumMod val="5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fr-FR" sz="1500" dirty="0" smtClean="0">
                <a:solidFill>
                  <a:schemeClr val="bg1">
                    <a:lumMod val="5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(date </a:t>
            </a:r>
            <a:r>
              <a:rPr lang="fr-FR" sz="1500" dirty="0">
                <a:solidFill>
                  <a:schemeClr val="bg1">
                    <a:lumMod val="5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figurant sur son passeport, mais non vérifiée officiellement car l'État de Jamaïque ne peut fournir d'acte de naissance) à </a:t>
            </a:r>
            <a:r>
              <a:rPr lang="fr-FR" sz="1500" dirty="0" err="1">
                <a:solidFill>
                  <a:schemeClr val="bg1">
                    <a:lumMod val="5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Rhoden</a:t>
            </a:r>
            <a:r>
              <a:rPr lang="fr-FR" sz="1500" dirty="0">
                <a:solidFill>
                  <a:schemeClr val="bg1">
                    <a:lumMod val="5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 Hall près de </a:t>
            </a:r>
            <a:r>
              <a:rPr lang="fr-FR" sz="1500" dirty="0" err="1">
                <a:solidFill>
                  <a:schemeClr val="bg1">
                    <a:lumMod val="5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Nine</a:t>
            </a:r>
            <a:r>
              <a:rPr lang="fr-FR" sz="1500" dirty="0">
                <a:solidFill>
                  <a:schemeClr val="bg1">
                    <a:lumMod val="5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 Miles, dans la paroisse de Saint Ann(Jamaïque).</a:t>
            </a:r>
          </a:p>
          <a:p>
            <a:r>
              <a:rPr lang="fr-FR" sz="1500" dirty="0">
                <a:solidFill>
                  <a:schemeClr val="bg1">
                    <a:lumMod val="5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Bob Marley est né d'une mère noire jamaïcaine âgée de 18 ans, </a:t>
            </a:r>
            <a:r>
              <a:rPr lang="fr-FR" sz="1500" dirty="0" err="1">
                <a:solidFill>
                  <a:schemeClr val="bg1">
                    <a:lumMod val="5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Cedella</a:t>
            </a:r>
            <a:r>
              <a:rPr lang="fr-FR" sz="1500" dirty="0">
                <a:solidFill>
                  <a:schemeClr val="bg1">
                    <a:lumMod val="5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 Marley </a:t>
            </a:r>
            <a:r>
              <a:rPr lang="fr-FR" sz="1500" dirty="0" err="1">
                <a:solidFill>
                  <a:schemeClr val="bg1">
                    <a:lumMod val="5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Booker</a:t>
            </a:r>
            <a:r>
              <a:rPr lang="fr-FR" sz="1500" dirty="0">
                <a:solidFill>
                  <a:schemeClr val="bg1">
                    <a:lumMod val="5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, née Malcolm et d'un père blanc d'origine anglaise né en Jamaïque, capitaine de la Royal </a:t>
            </a:r>
            <a:r>
              <a:rPr lang="fr-FR" sz="1500" dirty="0" err="1">
                <a:solidFill>
                  <a:schemeClr val="bg1">
                    <a:lumMod val="5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Navy</a:t>
            </a:r>
            <a:r>
              <a:rPr lang="fr-FR" sz="1500" dirty="0">
                <a:solidFill>
                  <a:schemeClr val="bg1">
                    <a:lumMod val="5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, âgé d'une cinquantaine d'années, </a:t>
            </a:r>
            <a:r>
              <a:rPr lang="fr-FR" sz="1500" dirty="0" err="1">
                <a:solidFill>
                  <a:schemeClr val="bg1">
                    <a:lumMod val="5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Norval</a:t>
            </a:r>
            <a:r>
              <a:rPr lang="fr-FR" sz="1500" dirty="0">
                <a:solidFill>
                  <a:schemeClr val="bg1">
                    <a:lumMod val="5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 Marley, qu'il n'a que très peu connu. Ses grands-parents paternels sont Albert Thomas Marley, un anglais du Sussex et Ellen Broomfield une bourgeoise jamaïcaine colorée. D'après Michael George Marley (fils de Noel Marley, frère de </a:t>
            </a:r>
            <a:r>
              <a:rPr lang="fr-FR" sz="1500" dirty="0" err="1">
                <a:solidFill>
                  <a:schemeClr val="bg1">
                    <a:lumMod val="5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Norval</a:t>
            </a:r>
            <a:r>
              <a:rPr lang="fr-FR" sz="1500" dirty="0">
                <a:solidFill>
                  <a:schemeClr val="bg1">
                    <a:lumMod val="5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 Marley), qui l'aurait appris de sa famille puis vérifié, les Marley seraient des Juifs syriens passés par l'Angleterre avant de s'installer en Jamaïque</a:t>
            </a:r>
            <a:r>
              <a:rPr lang="fr-FR" sz="1500" baseline="30000" dirty="0">
                <a:solidFill>
                  <a:schemeClr val="bg1">
                    <a:lumMod val="5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3</a:t>
            </a:r>
            <a:r>
              <a:rPr lang="fr-FR" sz="1500" dirty="0">
                <a:solidFill>
                  <a:schemeClr val="bg1">
                    <a:lumMod val="5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.</a:t>
            </a:r>
          </a:p>
          <a:p>
            <a:r>
              <a:rPr lang="fr-FR" sz="1500" dirty="0">
                <a:solidFill>
                  <a:schemeClr val="bg1">
                    <a:lumMod val="5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Les parents de </a:t>
            </a:r>
            <a:r>
              <a:rPr lang="fr-FR" sz="1500" dirty="0" err="1">
                <a:solidFill>
                  <a:schemeClr val="bg1">
                    <a:lumMod val="5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Norval</a:t>
            </a:r>
            <a:r>
              <a:rPr lang="fr-FR" sz="1500" dirty="0">
                <a:solidFill>
                  <a:schemeClr val="bg1">
                    <a:lumMod val="5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 Marley n'acceptaient apparemment pas sa liaison avec une femme noire et </a:t>
            </a:r>
            <a:r>
              <a:rPr lang="fr-FR" sz="1500" dirty="0" err="1">
                <a:solidFill>
                  <a:schemeClr val="bg1">
                    <a:lumMod val="5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Norval</a:t>
            </a:r>
            <a:r>
              <a:rPr lang="fr-FR" sz="1500" dirty="0">
                <a:solidFill>
                  <a:schemeClr val="bg1">
                    <a:lumMod val="5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, décrit par </a:t>
            </a:r>
            <a:r>
              <a:rPr lang="fr-FR" sz="1500" dirty="0" err="1">
                <a:solidFill>
                  <a:schemeClr val="bg1">
                    <a:lumMod val="5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Cedella</a:t>
            </a:r>
            <a:r>
              <a:rPr lang="fr-FR" sz="1500" dirty="0">
                <a:solidFill>
                  <a:schemeClr val="bg1">
                    <a:lumMod val="5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 comme un homme gentil, mais de faible caractère, aurait été rejeté par sa famille</a:t>
            </a:r>
            <a:r>
              <a:rPr lang="fr-FR" sz="1500" baseline="30000" dirty="0">
                <a:solidFill>
                  <a:schemeClr val="bg1">
                    <a:lumMod val="5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[réf. nécessaire]</a:t>
            </a:r>
            <a:r>
              <a:rPr lang="fr-FR" sz="1500" dirty="0">
                <a:solidFill>
                  <a:schemeClr val="bg1">
                    <a:lumMod val="5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. Bob Marley souffre de l'absence de son père, qui le fait venir à la capitale pour étudier quand il a cinq ou six ans. Sans nouvelles, sa mère le retrouvera des mois plus tard dans une rue </a:t>
            </a:r>
            <a:r>
              <a:rPr lang="fr-FR" sz="1500" dirty="0" err="1">
                <a:solidFill>
                  <a:schemeClr val="bg1">
                    <a:lumMod val="5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deKingston</a:t>
            </a:r>
            <a:r>
              <a:rPr lang="fr-FR" sz="1500" dirty="0">
                <a:solidFill>
                  <a:schemeClr val="bg1">
                    <a:lumMod val="5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 : son fils avait été confié à une vieille dame, pour qui il faisait les courses. </a:t>
            </a:r>
            <a:r>
              <a:rPr lang="fr-FR" sz="1500" dirty="0" err="1">
                <a:solidFill>
                  <a:schemeClr val="bg1">
                    <a:lumMod val="5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Cedella</a:t>
            </a:r>
            <a:r>
              <a:rPr lang="fr-FR" sz="1500" dirty="0">
                <a:solidFill>
                  <a:schemeClr val="bg1">
                    <a:lumMod val="5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 voit </a:t>
            </a:r>
            <a:r>
              <a:rPr lang="fr-FR" sz="1500" dirty="0" err="1">
                <a:solidFill>
                  <a:schemeClr val="bg1">
                    <a:lumMod val="5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Norval</a:t>
            </a:r>
            <a:r>
              <a:rPr lang="fr-FR" sz="1500" dirty="0">
                <a:solidFill>
                  <a:schemeClr val="bg1">
                    <a:lumMod val="5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 une dernière fois et reprend son enfant.</a:t>
            </a:r>
          </a:p>
          <a:p>
            <a:pPr>
              <a:buNone/>
            </a:pPr>
            <a:endParaRPr lang="en-US" sz="1600" dirty="0"/>
          </a:p>
        </p:txBody>
      </p:sp>
      <p:pic>
        <p:nvPicPr>
          <p:cNvPr id="14338" name="Picture 2" descr="http://4.bp.blogspot.com/-cuWtwhwr-hc/UH4y2qFsBAI/AAAAAAAAFD0/7me8E__2QyI/s1600/04+bob-marle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476672"/>
            <a:ext cx="2736302" cy="5904656"/>
          </a:xfrm>
          <a:prstGeom prst="rect">
            <a:avLst/>
          </a:prstGeom>
          <a:noFill/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1085544">
            <a:off x="-136373" y="51717"/>
            <a:ext cx="5452463" cy="1001080"/>
          </a:xfrm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hu-HU" dirty="0" smtClean="0"/>
              <a:t>La </a:t>
            </a:r>
            <a:r>
              <a:rPr lang="hu-HU" dirty="0" err="1" smtClean="0"/>
              <a:t>succés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553985">
            <a:off x="345036" y="1896818"/>
            <a:ext cx="8229600" cy="4965352"/>
          </a:xfrm>
          <a:solidFill>
            <a:schemeClr val="accent5">
              <a:lumMod val="75000"/>
            </a:schemeClr>
          </a:solidFill>
        </p:spPr>
        <p:txBody>
          <a:bodyPr>
            <a:normAutofit fontScale="55000" lnSpcReduction="20000"/>
          </a:bodyPr>
          <a:lstStyle/>
          <a:p>
            <a:r>
              <a:rPr lang="fr-FR" dirty="0"/>
              <a:t>À la suggestion de </a:t>
            </a:r>
            <a:r>
              <a:rPr lang="fr-FR" dirty="0" err="1"/>
              <a:t>Blackwell</a:t>
            </a:r>
            <a:r>
              <a:rPr lang="fr-FR" dirty="0"/>
              <a:t>, les deux premiers albums pour Island sont remixés à Londres, où des solos de guitare sont ajoutés, ainsi que des parties de claviers qui apportent un son plus accessible au grand public. </a:t>
            </a:r>
            <a:r>
              <a:rPr lang="fr-FR" i="1" dirty="0"/>
              <a:t>Catch a </a:t>
            </a:r>
            <a:r>
              <a:rPr lang="fr-FR" i="1" dirty="0" err="1"/>
              <a:t>Fire</a:t>
            </a:r>
            <a:r>
              <a:rPr lang="fr-FR" dirty="0"/>
              <a:t> puis </a:t>
            </a:r>
            <a:r>
              <a:rPr lang="fr-FR" i="1" dirty="0" err="1"/>
              <a:t>Burnin</a:t>
            </a:r>
            <a:r>
              <a:rPr lang="fr-FR" i="1" dirty="0"/>
              <a:t>'</a:t>
            </a:r>
            <a:r>
              <a:rPr lang="fr-FR" dirty="0"/>
              <a:t> sortent chez Island sous le nom des </a:t>
            </a:r>
            <a:r>
              <a:rPr lang="fr-FR" dirty="0" err="1"/>
              <a:t>Wailers</a:t>
            </a:r>
            <a:r>
              <a:rPr lang="fr-FR" dirty="0"/>
              <a:t> en avril et octobre 1973. Mais, après une tournée anglaise, </a:t>
            </a:r>
            <a:r>
              <a:rPr lang="fr-FR" dirty="0" err="1"/>
              <a:t>Bunny</a:t>
            </a:r>
            <a:r>
              <a:rPr lang="fr-FR" dirty="0"/>
              <a:t> </a:t>
            </a:r>
            <a:r>
              <a:rPr lang="fr-FR" dirty="0" err="1"/>
              <a:t>Wailer</a:t>
            </a:r>
            <a:r>
              <a:rPr lang="fr-FR" dirty="0"/>
              <a:t> quitte le groupe, remplacé par Joe </a:t>
            </a:r>
            <a:r>
              <a:rPr lang="fr-FR" dirty="0" err="1"/>
              <a:t>Higgs</a:t>
            </a:r>
            <a:r>
              <a:rPr lang="fr-FR" dirty="0"/>
              <a:t> pour la tournée suivante (album </a:t>
            </a:r>
            <a:r>
              <a:rPr lang="fr-FR" i="1" dirty="0" err="1"/>
              <a:t>Talking</a:t>
            </a:r>
            <a:r>
              <a:rPr lang="fr-FR" i="1" dirty="0"/>
              <a:t> Blues</a:t>
            </a:r>
            <a:r>
              <a:rPr lang="fr-FR" dirty="0"/>
              <a:t>), puis c'est Peter </a:t>
            </a:r>
            <a:r>
              <a:rPr lang="fr-FR" dirty="0" err="1"/>
              <a:t>Tosh</a:t>
            </a:r>
            <a:r>
              <a:rPr lang="fr-FR" dirty="0"/>
              <a:t> qui s'en va, laissant Bob à sa carrière solo. Le trio vocal féminin « The I </a:t>
            </a:r>
            <a:r>
              <a:rPr lang="fr-FR" dirty="0" err="1"/>
              <a:t>Three</a:t>
            </a:r>
            <a:r>
              <a:rPr lang="fr-FR" dirty="0"/>
              <a:t> » avec Rita Marley, Marcia Griffiths et Judy </a:t>
            </a:r>
            <a:r>
              <a:rPr lang="fr-FR" dirty="0" err="1"/>
              <a:t>Mowatt</a:t>
            </a:r>
            <a:r>
              <a:rPr lang="fr-FR" dirty="0"/>
              <a:t> prend en charge les chœurs. Le nom des </a:t>
            </a:r>
            <a:r>
              <a:rPr lang="fr-FR" dirty="0" err="1"/>
              <a:t>Wailers</a:t>
            </a:r>
            <a:r>
              <a:rPr lang="fr-FR" dirty="0"/>
              <a:t> sera désormais celui de ses accompagnateurs, parmi lesquels les frères </a:t>
            </a:r>
            <a:r>
              <a:rPr lang="fr-FR" dirty="0" err="1"/>
              <a:t>Barrett</a:t>
            </a:r>
            <a:r>
              <a:rPr lang="fr-FR" dirty="0"/>
              <a:t> (basse et batterie), les pianistes Earl « </a:t>
            </a:r>
            <a:r>
              <a:rPr lang="fr-FR" dirty="0" err="1"/>
              <a:t>Wire</a:t>
            </a:r>
            <a:r>
              <a:rPr lang="fr-FR" dirty="0"/>
              <a:t> » </a:t>
            </a:r>
            <a:r>
              <a:rPr lang="fr-FR" dirty="0" err="1"/>
              <a:t>Lindo</a:t>
            </a:r>
            <a:r>
              <a:rPr lang="fr-FR" dirty="0"/>
              <a:t> et Tyrone </a:t>
            </a:r>
            <a:r>
              <a:rPr lang="fr-FR" dirty="0" err="1"/>
              <a:t>Downie</a:t>
            </a:r>
            <a:r>
              <a:rPr lang="fr-FR" dirty="0"/>
              <a:t>, le guitariste Earl « </a:t>
            </a:r>
            <a:r>
              <a:rPr lang="fr-FR" dirty="0" err="1"/>
              <a:t>Chinna</a:t>
            </a:r>
            <a:r>
              <a:rPr lang="fr-FR" dirty="0"/>
              <a:t> » Smith, l'harmoniciste Lee </a:t>
            </a:r>
            <a:r>
              <a:rPr lang="fr-FR" dirty="0" err="1"/>
              <a:t>Jaffee</a:t>
            </a:r>
            <a:r>
              <a:rPr lang="fr-FR" dirty="0"/>
              <a:t> et le percussionniste Alvin « </a:t>
            </a:r>
            <a:r>
              <a:rPr lang="fr-FR" dirty="0" err="1"/>
              <a:t>Seeco</a:t>
            </a:r>
            <a:r>
              <a:rPr lang="fr-FR" dirty="0"/>
              <a:t> » Patterson. Son troisième album est le chef-d'œuvre </a:t>
            </a:r>
            <a:r>
              <a:rPr lang="fr-FR" i="1" dirty="0" err="1"/>
              <a:t>Natty</a:t>
            </a:r>
            <a:r>
              <a:rPr lang="fr-FR" i="1" dirty="0"/>
              <a:t> </a:t>
            </a:r>
            <a:r>
              <a:rPr lang="fr-FR" i="1" dirty="0" err="1"/>
              <a:t>Dread</a:t>
            </a:r>
            <a:r>
              <a:rPr lang="fr-FR" dirty="0"/>
              <a:t>, dans lequel il incorpore une influence blues avec le guitariste américain Al Anderson. Un autre guitariste soliste </a:t>
            </a:r>
            <a:r>
              <a:rPr lang="fr-FR" dirty="0" err="1"/>
              <a:t>américain,Junior</a:t>
            </a:r>
            <a:r>
              <a:rPr lang="fr-FR" dirty="0"/>
              <a:t> Marvin, est ensuite engagé. Suivront le </a:t>
            </a:r>
            <a:r>
              <a:rPr lang="fr-FR" i="1" dirty="0"/>
              <a:t>Live!</a:t>
            </a:r>
            <a:r>
              <a:rPr lang="fr-FR" dirty="0"/>
              <a:t> » enregistré le 18 </a:t>
            </a:r>
            <a:r>
              <a:rPr lang="fr-FR" dirty="0" err="1" smtClean="0"/>
              <a:t>juill</a:t>
            </a:r>
            <a:r>
              <a:rPr lang="hu-HU" dirty="0" smtClean="0"/>
              <a:t>e</a:t>
            </a:r>
            <a:r>
              <a:rPr lang="fr-FR" dirty="0" smtClean="0"/>
              <a:t>t</a:t>
            </a:r>
            <a:r>
              <a:rPr lang="fr-FR" dirty="0"/>
              <a:t> 1975 à Londres, qui contient son premier succès international </a:t>
            </a:r>
            <a:r>
              <a:rPr lang="fr-FR" i="1" dirty="0"/>
              <a:t>No </a:t>
            </a:r>
            <a:r>
              <a:rPr lang="fr-FR" i="1" dirty="0" err="1"/>
              <a:t>Woman</a:t>
            </a:r>
            <a:r>
              <a:rPr lang="fr-FR" i="1" dirty="0"/>
              <a:t> No </a:t>
            </a:r>
            <a:r>
              <a:rPr lang="fr-FR" i="1" dirty="0" err="1"/>
              <a:t>Cry</a:t>
            </a:r>
            <a:r>
              <a:rPr lang="fr-FR" dirty="0"/>
              <a:t>, où il console une femme affectée par la violence des ghettos, puis l'essentiel </a:t>
            </a:r>
            <a:r>
              <a:rPr lang="fr-FR" i="1" dirty="0" err="1"/>
              <a:t>Rastaman</a:t>
            </a:r>
            <a:r>
              <a:rPr lang="fr-FR" i="1" dirty="0"/>
              <a:t> Vibration</a:t>
            </a:r>
            <a:r>
              <a:rPr lang="fr-FR" dirty="0"/>
              <a:t> (1976) qui sera le disque de Bob Marley le plus vendu de son vivant, et son premier succès américain.</a:t>
            </a:r>
            <a:endParaRPr lang="en-US" dirty="0"/>
          </a:p>
        </p:txBody>
      </p:sp>
      <p:pic>
        <p:nvPicPr>
          <p:cNvPr id="15362" name="Picture 2" descr="C:\Documents and Settings\Administrator\Desktop\join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008220">
            <a:off x="4958239" y="440831"/>
            <a:ext cx="3894095" cy="126072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568"/>
          </a:xfrm>
        </p:spPr>
        <p:txBody>
          <a:bodyPr>
            <a:normAutofit fontScale="62500" lnSpcReduction="20000"/>
          </a:bodyPr>
          <a:lstStyle/>
          <a:p>
            <a:r>
              <a:rPr lang="fr-FR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Bob Marley a fait découvrir au monde le reggae, un riche dérivé du blues qui a considérablement influencé la musique populaire occidentale, et ce bien plus qu'il est généralement admis (le remix, ou dub, et le rap sont directement issus du reggae). Sa musique a touché tous les publics, transcendant les genres, comme en témoigne un large culte, encore en pleine expansion dans le monde entier à la fin du vingtième siècle. La dimension de Bob est bien plus large que celle du simple chanteur capable de produire des succès populaires comme </a:t>
            </a:r>
            <a:r>
              <a:rPr lang="fr-FR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Is This Love</a:t>
            </a:r>
            <a:r>
              <a:rPr lang="fr-FR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 ou </a:t>
            </a:r>
            <a:r>
              <a:rPr lang="fr-FR" i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Could</a:t>
            </a:r>
            <a:r>
              <a:rPr lang="fr-FR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You Be </a:t>
            </a:r>
            <a:r>
              <a:rPr lang="fr-FR" i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Loved</a:t>
            </a:r>
            <a:r>
              <a:rPr lang="fr-FR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. Exprimant à l'origine l'affirmation de la dignité et la valorisation d'une identité Noire pour son peuple bafoué par des siècles d'esclavage (</a:t>
            </a:r>
            <a:r>
              <a:rPr lang="fr-FR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Slave Driver</a:t>
            </a:r>
            <a:r>
              <a:rPr lang="fr-FR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, </a:t>
            </a:r>
            <a:r>
              <a:rPr lang="fr-FR" i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Redemption</a:t>
            </a:r>
            <a:r>
              <a:rPr lang="fr-FR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Song</a:t>
            </a:r>
            <a:r>
              <a:rPr lang="fr-FR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), de colonialisme (</a:t>
            </a:r>
            <a:r>
              <a:rPr lang="fr-FR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Music </a:t>
            </a:r>
            <a:r>
              <a:rPr lang="fr-FR" i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Lesson</a:t>
            </a:r>
            <a:r>
              <a:rPr lang="fr-FR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, </a:t>
            </a:r>
            <a:r>
              <a:rPr lang="fr-FR" i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Crazy</a:t>
            </a:r>
            <a:r>
              <a:rPr lang="fr-FR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fr-FR" i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Baldhead</a:t>
            </a:r>
            <a:r>
              <a:rPr lang="fr-FR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) et d'oppression économique (</a:t>
            </a:r>
            <a:r>
              <a:rPr lang="fr-FR" i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Revolution</a:t>
            </a:r>
            <a:r>
              <a:rPr lang="fr-FR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), il incarne avec le mouvement </a:t>
            </a:r>
            <a:r>
              <a:rPr lang="fr-FR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rastafarien</a:t>
            </a:r>
            <a:r>
              <a:rPr lang="fr-FR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 (</a:t>
            </a:r>
            <a:r>
              <a:rPr lang="fr-FR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Positive Vibration</a:t>
            </a:r>
            <a:r>
              <a:rPr lang="fr-FR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, </a:t>
            </a:r>
            <a:r>
              <a:rPr lang="fr-FR" i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War</a:t>
            </a:r>
            <a:r>
              <a:rPr lang="fr-FR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) l'éveil de son peuple à une révolution spirituelle contre un oppresseur qu'il décrit d'abord comme étant le fruit d'une imposture chrétienne (</a:t>
            </a:r>
            <a:r>
              <a:rPr lang="fr-FR" i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Get</a:t>
            </a:r>
            <a:r>
              <a:rPr lang="fr-FR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Up Stand Up</a:t>
            </a:r>
            <a:r>
              <a:rPr lang="fr-FR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), voire païenne (</a:t>
            </a:r>
            <a:r>
              <a:rPr lang="fr-FR" i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Heathen</a:t>
            </a:r>
            <a:r>
              <a:rPr lang="fr-FR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), capitaliste (</a:t>
            </a:r>
            <a:r>
              <a:rPr lang="fr-FR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Rat Race</a:t>
            </a:r>
            <a:r>
              <a:rPr lang="fr-FR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), corrompu, raciste et hypocrite (</a:t>
            </a:r>
            <a:r>
              <a:rPr lang="fr-FR" i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Who</a:t>
            </a:r>
            <a:r>
              <a:rPr lang="fr-FR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the Cap Fit</a:t>
            </a:r>
            <a:r>
              <a:rPr lang="fr-FR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) à la fois. Avec une authenticité et une force sans doute inégalées depuis, il a été la première (et dernière ?) véritable superstar venue d'un pays pauvre. Parolier remarquable capable de s'approprier avec naturel des formules du langage populaire, n'hésitant pas à aborder les thèmes les plus universels, Bob Marley reste d'abord un symbole d'émancipation et de liberté. Il est aussi devenu l'un des symboles universels de la contestation (</a:t>
            </a:r>
            <a:r>
              <a:rPr lang="fr-FR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Soul Rebel</a:t>
            </a:r>
            <a:r>
              <a:rPr lang="fr-FR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), voire de la légitime défense (</a:t>
            </a:r>
            <a:r>
              <a:rPr lang="fr-FR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I </a:t>
            </a:r>
            <a:r>
              <a:rPr lang="fr-FR" i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Shot</a:t>
            </a:r>
            <a:r>
              <a:rPr lang="fr-FR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the Sheriff</a:t>
            </a:r>
            <a:r>
              <a:rPr lang="fr-FR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), supplantant souvent dans l'inconscient collectif des politiciens comme Che Guevara</a:t>
            </a:r>
            <a:r>
              <a:rPr lang="hu-H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fr-FR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(la proche révolution cubaine a marqué Bob Marley), le Jamaïcain Marcus </a:t>
            </a:r>
            <a:r>
              <a:rPr lang="fr-FR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Garvey</a:t>
            </a:r>
            <a:r>
              <a:rPr lang="fr-FR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, Malcolm X, Léon </a:t>
            </a:r>
            <a:r>
              <a:rPr lang="fr-FR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Trotsky</a:t>
            </a:r>
            <a:r>
              <a:rPr lang="fr-FR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, Nelson Mandela ou Thomas </a:t>
            </a:r>
            <a:r>
              <a:rPr lang="fr-FR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Sankara</a:t>
            </a:r>
            <a:r>
              <a:rPr lang="fr-FR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. Son message est d’abord d'ordre spirituel et culturel, et assorti d’une incitation à la consommation du chanvre (</a:t>
            </a:r>
            <a:r>
              <a:rPr lang="fr-FR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Kaya</a:t>
            </a:r>
            <a:r>
              <a:rPr lang="fr-FR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, </a:t>
            </a:r>
            <a:r>
              <a:rPr lang="fr-FR" i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Easy</a:t>
            </a:r>
            <a:r>
              <a:rPr lang="fr-FR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fr-FR" i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Skanking</a:t>
            </a:r>
            <a:r>
              <a:rPr lang="fr-FR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), qui fait partie de la culture rastafari.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7797552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/>
            </a:r>
            <a:br>
              <a:rPr lang="en-US" b="1" dirty="0" smtClean="0"/>
            </a:br>
            <a:r>
              <a:rPr lang="hu-HU" b="1" dirty="0" err="1" smtClean="0">
                <a:solidFill>
                  <a:schemeClr val="accent1">
                    <a:lumMod val="50000"/>
                  </a:schemeClr>
                </a:solidFill>
              </a:rPr>
              <a:t>L‘héritage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355976" y="116632"/>
            <a:ext cx="4330824" cy="936104"/>
          </a:xfrm>
        </p:spPr>
        <p:txBody>
          <a:bodyPr/>
          <a:lstStyle/>
          <a:p>
            <a:r>
              <a:rPr lang="hu-HU" dirty="0" err="1" smtClean="0"/>
              <a:t>Ses</a:t>
            </a:r>
            <a:r>
              <a:rPr lang="hu-HU" dirty="0" smtClean="0"/>
              <a:t> </a:t>
            </a:r>
            <a:r>
              <a:rPr lang="hu-HU" dirty="0" err="1" smtClean="0"/>
              <a:t>enfants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27984" y="1124744"/>
            <a:ext cx="4258816" cy="5400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1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Bob a reconnu onze enfants, dont les cinq de sa femme Rita, bien que deux d'entre eux ne soient pas de lui. Il n'a pas reconnu sa première fille </a:t>
            </a:r>
            <a:r>
              <a:rPr lang="fr-FR" sz="18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Imani</a:t>
            </a:r>
            <a:r>
              <a:rPr lang="fr-FR" sz="1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Carole, née le 22 mai 1963 d'une relation avec Cheryl Murray, mais a adopté Sharon après son mariage avec Rita en 1966. La plupart ont entrepris une carrière musicale, et avec succès pour Ky-Mani Marley, </a:t>
            </a:r>
            <a:r>
              <a:rPr lang="fr-FR" sz="18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Damia</a:t>
            </a:r>
            <a:r>
              <a:rPr lang="hu-HU" sz="1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n</a:t>
            </a:r>
            <a:r>
              <a:rPr lang="fr-FR" sz="1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Marley, </a:t>
            </a:r>
            <a:r>
              <a:rPr lang="fr-FR" sz="18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Ziggy</a:t>
            </a:r>
            <a:r>
              <a:rPr lang="fr-FR" sz="1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Marley, Julian Marley et Stephen Marley notamment. Rohan Marley a été joueur professionnel de football américain et compagnon de </a:t>
            </a:r>
            <a:r>
              <a:rPr lang="fr-FR" sz="18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Lauryn</a:t>
            </a:r>
            <a:r>
              <a:rPr lang="fr-FR" sz="1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Hill.</a:t>
            </a:r>
            <a:endParaRPr lang="en-US" sz="18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6386" name="Picture 2" descr="File:Bob-Marle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3542" y="476672"/>
            <a:ext cx="3835057" cy="585901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844824"/>
            <a:ext cx="7772400" cy="4572000"/>
          </a:xfrm>
        </p:spPr>
        <p:txBody>
          <a:bodyPr/>
          <a:lstStyle/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ahoma" pitchFamily="34" charset="0"/>
                <a:cs typeface="Tahoma" pitchFamily="34" charset="0"/>
              </a:rPr>
              <a:t>L'étoile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ahoma" pitchFamily="34" charset="0"/>
                <a:cs typeface="Tahoma" pitchFamily="34" charset="0"/>
              </a:rPr>
              <a:t> de Bob Marley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ahoma" pitchFamily="34" charset="0"/>
                <a:cs typeface="Tahoma" pitchFamily="34" charset="0"/>
              </a:rPr>
              <a:t>sur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ahoma" pitchFamily="34" charset="0"/>
                <a:cs typeface="Tahoma" pitchFamily="34" charset="0"/>
              </a:rPr>
              <a:t> le Hollywood Walk of Fame.</a:t>
            </a:r>
            <a:r>
              <a:rPr lang="hu-HU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ahoma" pitchFamily="34" charset="0"/>
                <a:cs typeface="Tahoma" pitchFamily="34" charset="0"/>
              </a:rPr>
              <a:t> </a:t>
            </a:r>
            <a:endParaRPr lang="en-US" dirty="0">
              <a:solidFill>
                <a:schemeClr val="accent6">
                  <a:lumMod val="60000"/>
                  <a:lumOff val="40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165890" name="Picture 2" descr="File:Bob-Sta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501716">
            <a:off x="962727" y="166681"/>
            <a:ext cx="3749222" cy="421591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65892" name="Picture 4" descr="https://encrypted-tbn3.gstatic.com/images?q=tbn:ANd9GcQ_x5UHr-mol4dwba23Hb4DAWTx-fzuBaOzQcBYxmAlGHxMlMu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9696077">
            <a:off x="5720799" y="1559684"/>
            <a:ext cx="3623438" cy="2112469"/>
          </a:xfrm>
          <a:prstGeom prst="rect">
            <a:avLst/>
          </a:prstGeom>
          <a:noFill/>
        </p:spPr>
      </p:pic>
      <p:pic>
        <p:nvPicPr>
          <p:cNvPr id="165894" name="Picture 6" descr="https://encrypted-tbn3.gstatic.com/images?q=tbn:ANd9GcQ7Eng-kGCZWb84Cx8EFlYHOL3IKNKFEB_5iGQ6OztuiWeBIct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944705">
            <a:off x="4694172" y="277382"/>
            <a:ext cx="2286000" cy="174726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Up Arrow 6"/>
          <p:cNvSpPr/>
          <p:nvPr/>
        </p:nvSpPr>
        <p:spPr>
          <a:xfrm rot="20500073">
            <a:off x="3463201" y="4403392"/>
            <a:ext cx="792088" cy="61441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3778" name="Picture 2" descr="https://lh4.googleusercontent.com/proxy/hZrz7_Wf4Lr6hPeXP-gwOxALxc8t1gGBsTUxUiCYxwH7ryh6O1KZM2ge7p1TlaVg-rgfw6pl8iuFePm_9yFYfC3wHpJsFG3ADKMzqwxefQ=w426-h320-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"/>
            <a:ext cx="7480592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checke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24 A Lalalala long feat. UB40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0" y="6678000"/>
            <a:ext cx="216000" cy="21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u-HU" sz="4000" dirty="0" err="1" smtClean="0"/>
              <a:t>Készitette</a:t>
            </a:r>
            <a:r>
              <a:rPr lang="hu-HU" sz="4000" dirty="0" smtClean="0"/>
              <a:t>:  </a:t>
            </a:r>
            <a:r>
              <a:rPr lang="hu-HU" sz="4400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rial Black" pitchFamily="34" charset="0"/>
              </a:rPr>
              <a:t>Gubi</a:t>
            </a:r>
            <a:r>
              <a:rPr lang="hu-HU" sz="4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rial Black" pitchFamily="34" charset="0"/>
              </a:rPr>
              <a:t> Gábor</a:t>
            </a:r>
          </a:p>
          <a:p>
            <a:pPr>
              <a:buNone/>
            </a:pPr>
            <a:r>
              <a:rPr lang="hu-HU" sz="4400" dirty="0" smtClean="0"/>
              <a:t>                               </a:t>
            </a:r>
          </a:p>
          <a:p>
            <a:pPr>
              <a:buNone/>
            </a:pPr>
            <a:r>
              <a:rPr lang="hu-HU" sz="4800" dirty="0" smtClean="0">
                <a:solidFill>
                  <a:srgbClr val="00B050"/>
                </a:solidFill>
              </a:rPr>
              <a:t> </a:t>
            </a:r>
            <a:r>
              <a:rPr lang="hu-HU" sz="4800" dirty="0" smtClean="0">
                <a:solidFill>
                  <a:srgbClr val="00B050"/>
                </a:solidFill>
              </a:rPr>
              <a:t>                              </a:t>
            </a:r>
            <a:r>
              <a:rPr lang="hu-HU" sz="4400" dirty="0" smtClean="0">
                <a:solidFill>
                  <a:srgbClr val="00B050"/>
                </a:solidFill>
                <a:latin typeface="Arial Black" pitchFamily="34" charset="0"/>
                <a:ea typeface="MS Mincho" pitchFamily="49" charset="-128"/>
                <a:cs typeface="MV Boli" pitchFamily="2"/>
              </a:rPr>
              <a:t>Bús Alex</a:t>
            </a:r>
          </a:p>
          <a:p>
            <a:pPr>
              <a:buNone/>
            </a:pPr>
            <a:endParaRPr lang="hu-HU" sz="4400" dirty="0" smtClean="0">
              <a:solidFill>
                <a:srgbClr val="00B050"/>
              </a:solidFill>
              <a:latin typeface="Arial Black" pitchFamily="34" charset="0"/>
              <a:ea typeface="MS Mincho" pitchFamily="49" charset="-128"/>
              <a:cs typeface="MV Boli" pitchFamily="2"/>
            </a:endParaRPr>
          </a:p>
          <a:p>
            <a:pPr>
              <a:buNone/>
            </a:pPr>
            <a:r>
              <a:rPr lang="hu-HU" sz="4400" dirty="0" smtClean="0">
                <a:solidFill>
                  <a:srgbClr val="00B050"/>
                </a:solidFill>
                <a:latin typeface="Arial Black" pitchFamily="34" charset="0"/>
                <a:ea typeface="MS Mincho" pitchFamily="49" charset="-128"/>
                <a:cs typeface="MV Boli" pitchFamily="2"/>
              </a:rPr>
              <a:t>                </a:t>
            </a:r>
            <a:r>
              <a:rPr lang="hu-HU" sz="6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 Black" pitchFamily="34" charset="0"/>
                <a:ea typeface="MS Mincho" pitchFamily="49" charset="-128"/>
                <a:cs typeface="MV Boli" pitchFamily="2"/>
              </a:rPr>
              <a:t>! 7/3 ! </a:t>
            </a:r>
            <a:r>
              <a:rPr lang="hu-HU" sz="11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 Black" pitchFamily="34" charset="0"/>
                <a:ea typeface="MS Mincho" pitchFamily="49" charset="-128"/>
                <a:cs typeface="MV Boli" pitchFamily="2"/>
              </a:rPr>
              <a:t> </a:t>
            </a:r>
            <a:r>
              <a:rPr lang="hu-HU" sz="1100" dirty="0" smtClean="0">
                <a:solidFill>
                  <a:srgbClr val="7030A0"/>
                </a:solidFill>
                <a:latin typeface="Arial Black" pitchFamily="34" charset="0"/>
                <a:ea typeface="MS Mincho" pitchFamily="49" charset="-128"/>
                <a:cs typeface="MV Boli" pitchFamily="2"/>
              </a:rPr>
              <a:t>The </a:t>
            </a:r>
            <a:r>
              <a:rPr lang="hu-HU" sz="1100" dirty="0" err="1" smtClean="0">
                <a:solidFill>
                  <a:srgbClr val="7030A0"/>
                </a:solidFill>
                <a:latin typeface="Arial Black" pitchFamily="34" charset="0"/>
                <a:ea typeface="MS Mincho" pitchFamily="49" charset="-128"/>
                <a:cs typeface="MV Boli" pitchFamily="2"/>
              </a:rPr>
              <a:t>best</a:t>
            </a:r>
            <a:r>
              <a:rPr lang="hu-HU" sz="6600" dirty="0" smtClean="0">
                <a:solidFill>
                  <a:srgbClr val="7030A0"/>
                </a:solidFill>
                <a:latin typeface="Arial Black" pitchFamily="34" charset="0"/>
                <a:ea typeface="MS Mincho" pitchFamily="49" charset="-128"/>
                <a:cs typeface="MV Boli" pitchFamily="2"/>
              </a:rPr>
              <a:t>                                            </a:t>
            </a:r>
            <a:r>
              <a:rPr lang="hu-HU" sz="6600" dirty="0" smtClean="0">
                <a:solidFill>
                  <a:srgbClr val="7030A0"/>
                </a:solidFill>
              </a:rPr>
              <a:t>                                    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45215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theme1.xml><?xml version="1.0" encoding="utf-8"?>
<a:theme xmlns:a="http://schemas.openxmlformats.org/drawingml/2006/main" name="2_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Metro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</TotalTime>
  <Words>127</Words>
  <Application>Microsoft Office PowerPoint</Application>
  <PresentationFormat>On-screen Show (4:3)</PresentationFormat>
  <Paragraphs>25</Paragraphs>
  <Slides>8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2_Foundry</vt:lpstr>
      <vt:lpstr>Office Theme</vt:lpstr>
      <vt:lpstr>Foundry</vt:lpstr>
      <vt:lpstr>Paper</vt:lpstr>
      <vt:lpstr>Verve</vt:lpstr>
      <vt:lpstr>Metro</vt:lpstr>
      <vt:lpstr>Bob Marley</vt:lpstr>
      <vt:lpstr>Biographie</vt:lpstr>
      <vt:lpstr>La succés</vt:lpstr>
      <vt:lpstr> L‘héritage</vt:lpstr>
      <vt:lpstr>Ses enfants</vt:lpstr>
      <vt:lpstr>Slide 6</vt:lpstr>
      <vt:lpstr>Slide 7</vt:lpstr>
      <vt:lpstr>Slide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Bob Marley</dc:title>
  <dc:creator>Gubi</dc:creator>
  <cp:lastModifiedBy>Gubi</cp:lastModifiedBy>
  <cp:revision>15</cp:revision>
  <dcterms:created xsi:type="dcterms:W3CDTF">2013-12-02T16:22:01Z</dcterms:created>
  <dcterms:modified xsi:type="dcterms:W3CDTF">2013-12-09T20:59:29Z</dcterms:modified>
</cp:coreProperties>
</file>