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39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14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4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0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3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40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56" r:id="rId6"/>
    <p:sldLayoutId id="2147483852" r:id="rId7"/>
    <p:sldLayoutId id="2147483853" r:id="rId8"/>
    <p:sldLayoutId id="2147483854" r:id="rId9"/>
    <p:sldLayoutId id="2147483855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7">
            <a:extLst>
              <a:ext uri="{FF2B5EF4-FFF2-40B4-BE49-F238E27FC236}">
                <a16:creationId xmlns:a16="http://schemas.microsoft.com/office/drawing/2014/main" id="{8B4E0F5D-68FF-41D6-9A2D-2416272C4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D7EE3-7259-4153-8858-6A46BC3C2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156" y="-68504"/>
            <a:ext cx="9997440" cy="1261213"/>
          </a:xfrm>
        </p:spPr>
        <p:txBody>
          <a:bodyPr>
            <a:normAutofit/>
          </a:bodyPr>
          <a:lstStyle/>
          <a:p>
            <a:pPr algn="ctr"/>
            <a:r>
              <a:rPr lang="sr-Cyrl-RS" sz="6600"/>
              <a:t>МНОЖЕЊЕ, 2 РАЗРЕД</a:t>
            </a:r>
            <a:endParaRPr lang="en-US" sz="6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5F06E-AEA5-4F9E-9A4F-9E6643814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635" y="5504206"/>
            <a:ext cx="9337040" cy="967738"/>
          </a:xfrm>
        </p:spPr>
        <p:txBody>
          <a:bodyPr anchor="ctr">
            <a:normAutofit fontScale="85000" lnSpcReduction="20000"/>
          </a:bodyPr>
          <a:lstStyle/>
          <a:p>
            <a:pPr algn="ctr">
              <a:lnSpc>
                <a:spcPct val="200000"/>
              </a:lnSpc>
            </a:pPr>
            <a:r>
              <a:rPr lang="sr-Cyrl-RS"/>
              <a:t>Студент:</a:t>
            </a:r>
          </a:p>
          <a:p>
            <a:pPr algn="ctr"/>
            <a:r>
              <a:rPr lang="sr-Cyrl-RS"/>
              <a:t> Анђела Антељ 24/21/003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E9BCE-DB66-448B-9E43-6F460CAAB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281" y="1121192"/>
            <a:ext cx="4929894" cy="3974890"/>
          </a:xfrm>
          <a:prstGeom prst="rect">
            <a:avLst/>
          </a:prstGeom>
        </p:spPr>
      </p:pic>
      <p:pic>
        <p:nvPicPr>
          <p:cNvPr id="35" name="Picture 3" descr="Wavy paint art pattern">
            <a:extLst>
              <a:ext uri="{FF2B5EF4-FFF2-40B4-BE49-F238E27FC236}">
                <a16:creationId xmlns:a16="http://schemas.microsoft.com/office/drawing/2014/main" id="{5D4EA432-8FD2-E59D-B38B-256F0A83AC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000"/>
          <a:stretch/>
        </p:blipFill>
        <p:spPr>
          <a:xfrm>
            <a:off x="8217106" y="1172438"/>
            <a:ext cx="3974890" cy="3974890"/>
          </a:xfrm>
          <a:prstGeom prst="rect">
            <a:avLst/>
          </a:prstGeom>
        </p:spPr>
      </p:pic>
      <p:cxnSp>
        <p:nvCxnSpPr>
          <p:cNvPr id="63" name="Straight Connector 59">
            <a:extLst>
              <a:ext uri="{FF2B5EF4-FFF2-40B4-BE49-F238E27FC236}">
                <a16:creationId xmlns:a16="http://schemas.microsoft.com/office/drawing/2014/main" id="{3C341CBB-153E-47C8-A7C1-B11941C40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278F48E-369A-46F7-9A3D-6CA47CDDA13A}"/>
              </a:ext>
            </a:extLst>
          </p:cNvPr>
          <p:cNvSpPr txBox="1"/>
          <p:nvPr/>
        </p:nvSpPr>
        <p:spPr>
          <a:xfrm>
            <a:off x="226142" y="5594555"/>
            <a:ext cx="35789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Cyrl-RS"/>
              <a:t>Професор:</a:t>
            </a:r>
          </a:p>
          <a:p>
            <a:pPr algn="ctr"/>
            <a:r>
              <a:rPr lang="sr-Cyrl-RS"/>
              <a:t> проф.др Гордана Николић</a:t>
            </a:r>
            <a:endParaRPr lang="en-US"/>
          </a:p>
        </p:txBody>
      </p:sp>
      <p:pic>
        <p:nvPicPr>
          <p:cNvPr id="7" name="Множење">
            <a:hlinkClick r:id="" action="ppaction://media"/>
            <a:extLst>
              <a:ext uri="{FF2B5EF4-FFF2-40B4-BE49-F238E27FC236}">
                <a16:creationId xmlns:a16="http://schemas.microsoft.com/office/drawing/2014/main" id="{AB939CA8-967C-42EB-AAF9-EF346D89DB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2477" y="886936"/>
            <a:ext cx="10572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12D2B0-C11B-4305-B694-84CACCAD5616}"/>
              </a:ext>
            </a:extLst>
          </p:cNvPr>
          <p:cNvSpPr txBox="1"/>
          <p:nvPr/>
        </p:nvSpPr>
        <p:spPr>
          <a:xfrm>
            <a:off x="314036" y="1681019"/>
            <a:ext cx="10760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/>
              <a:t>5</a:t>
            </a:r>
            <a:r>
              <a:rPr lang="sr-Cyrl-RS" sz="6000">
                <a:latin typeface="Times New Roman" panose="02020603050405020304" pitchFamily="18" charset="0"/>
                <a:cs typeface="Times New Roman" panose="02020603050405020304" pitchFamily="18" charset="0"/>
              </a:rPr>
              <a:t>‧3= 18</a:t>
            </a:r>
            <a:endParaRPr lang="en-US" sz="6000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02295D6-37CF-4EF5-865F-A016FF0BA776}"/>
              </a:ext>
            </a:extLst>
          </p:cNvPr>
          <p:cNvSpPr/>
          <p:nvPr/>
        </p:nvSpPr>
        <p:spPr>
          <a:xfrm>
            <a:off x="7315201" y="1416459"/>
            <a:ext cx="2262909" cy="154478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B45A5-45F3-4C1D-A2CC-4C14F8C32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031" y="3184525"/>
            <a:ext cx="2930373" cy="3140202"/>
          </a:xfrm>
          <a:prstGeom prst="rect">
            <a:avLst/>
          </a:prstGeom>
        </p:spPr>
      </p:pic>
      <p:pic>
        <p:nvPicPr>
          <p:cNvPr id="7" name="Нетачно">
            <a:hlinkClick r:id="" action="ppaction://media"/>
            <a:extLst>
              <a:ext uri="{FF2B5EF4-FFF2-40B4-BE49-F238E27FC236}">
                <a16:creationId xmlns:a16="http://schemas.microsoft.com/office/drawing/2014/main" id="{BF13014E-5F24-4B7B-86BC-F99832424D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2315" y="762519"/>
            <a:ext cx="1307879" cy="13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D22ADA-8CA0-43E0-8918-45302A2C9049}"/>
              </a:ext>
            </a:extLst>
          </p:cNvPr>
          <p:cNvSpPr txBox="1"/>
          <p:nvPr/>
        </p:nvSpPr>
        <p:spPr>
          <a:xfrm>
            <a:off x="628072" y="1736099"/>
            <a:ext cx="10344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/>
              <a:t>4</a:t>
            </a:r>
            <a:r>
              <a:rPr lang="sr-Cyrl-RS" sz="6000">
                <a:latin typeface="Times New Roman" panose="02020603050405020304" pitchFamily="18" charset="0"/>
                <a:cs typeface="Times New Roman" panose="02020603050405020304" pitchFamily="18" charset="0"/>
              </a:rPr>
              <a:t>‧8= 32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442B9-FCF1-40BE-9205-53971841E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229" y="252412"/>
            <a:ext cx="2838450" cy="2695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084397-AB5C-40F0-9E8C-48881F239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266" y="2863435"/>
            <a:ext cx="3058716" cy="3739387"/>
          </a:xfrm>
          <a:prstGeom prst="rect">
            <a:avLst/>
          </a:prstGeom>
        </p:spPr>
      </p:pic>
      <p:pic>
        <p:nvPicPr>
          <p:cNvPr id="7" name="Тачно">
            <a:hlinkClick r:id="" action="ppaction://media"/>
            <a:extLst>
              <a:ext uri="{FF2B5EF4-FFF2-40B4-BE49-F238E27FC236}">
                <a16:creationId xmlns:a16="http://schemas.microsoft.com/office/drawing/2014/main" id="{0942DBA0-3B0F-4D5B-8849-345350D29D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4470" y="1736099"/>
            <a:ext cx="1528330" cy="152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4C7124-DB5B-4495-97AB-6E7E2278C028}"/>
              </a:ext>
            </a:extLst>
          </p:cNvPr>
          <p:cNvSpPr txBox="1"/>
          <p:nvPr/>
        </p:nvSpPr>
        <p:spPr>
          <a:xfrm>
            <a:off x="1487055" y="2189018"/>
            <a:ext cx="8645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/>
              <a:t>7</a:t>
            </a:r>
            <a:r>
              <a:rPr lang="sr-Cyrl-RS" sz="6000">
                <a:latin typeface="Times New Roman" panose="02020603050405020304" pitchFamily="18" charset="0"/>
                <a:cs typeface="Times New Roman" panose="02020603050405020304" pitchFamily="18" charset="0"/>
              </a:rPr>
              <a:t>‧6= 42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4D403-9A5D-4F74-9773-FE56C1125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836" y="728238"/>
            <a:ext cx="2840982" cy="2700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F8A84-ABE9-4412-A5A9-163306A7C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162" y="3278909"/>
            <a:ext cx="2614928" cy="3193130"/>
          </a:xfrm>
          <a:prstGeom prst="rect">
            <a:avLst/>
          </a:prstGeom>
        </p:spPr>
      </p:pic>
      <p:pic>
        <p:nvPicPr>
          <p:cNvPr id="7" name="Тачно">
            <a:hlinkClick r:id="" action="ppaction://media"/>
            <a:extLst>
              <a:ext uri="{FF2B5EF4-FFF2-40B4-BE49-F238E27FC236}">
                <a16:creationId xmlns:a16="http://schemas.microsoft.com/office/drawing/2014/main" id="{B3CE1A97-5710-4A8A-ACD9-5ACC3A7B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8344" y="1720248"/>
            <a:ext cx="1953202" cy="19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68DC71-B922-4843-BF08-653A4B0E5DCD}"/>
              </a:ext>
            </a:extLst>
          </p:cNvPr>
          <p:cNvSpPr txBox="1"/>
          <p:nvPr/>
        </p:nvSpPr>
        <p:spPr>
          <a:xfrm>
            <a:off x="905164" y="1228438"/>
            <a:ext cx="1016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/>
              <a:t>2</a:t>
            </a:r>
            <a:r>
              <a:rPr lang="sr-Cyrl-RS" sz="6000">
                <a:latin typeface="Times New Roman" panose="02020603050405020304" pitchFamily="18" charset="0"/>
                <a:cs typeface="Times New Roman" panose="02020603050405020304" pitchFamily="18" charset="0"/>
              </a:rPr>
              <a:t>‧9= 17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A3355-1C1E-4299-BD9C-6FCE1B3C3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928" y="1228438"/>
            <a:ext cx="1408298" cy="1133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698E16-57A6-4E70-9BF3-C2522DE4D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743" y="3149264"/>
            <a:ext cx="3144185" cy="3373448"/>
          </a:xfrm>
          <a:prstGeom prst="rect">
            <a:avLst/>
          </a:prstGeom>
        </p:spPr>
      </p:pic>
      <p:pic>
        <p:nvPicPr>
          <p:cNvPr id="7" name="Нетачно">
            <a:hlinkClick r:id="" action="ppaction://media"/>
            <a:extLst>
              <a:ext uri="{FF2B5EF4-FFF2-40B4-BE49-F238E27FC236}">
                <a16:creationId xmlns:a16="http://schemas.microsoft.com/office/drawing/2014/main" id="{8246F7B2-44F4-42F9-BF10-60971BFF3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9876" y="583286"/>
            <a:ext cx="2424257" cy="24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EE4995-F6E8-4B1E-BCEB-97FC4E96B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27" y="101600"/>
            <a:ext cx="489458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8018DA-7F61-4088-A3C7-9D5777797A10}"/>
              </a:ext>
            </a:extLst>
          </p:cNvPr>
          <p:cNvSpPr txBox="1"/>
          <p:nvPr/>
        </p:nvSpPr>
        <p:spPr>
          <a:xfrm>
            <a:off x="5726545" y="803564"/>
            <a:ext cx="5606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/>
              <a:t>УСПЕШНО САМ ПРОНАШАО СВОЈЕ ПОКЛОНЕ!</a:t>
            </a:r>
            <a:endParaRPr lang="en-US" sz="4800"/>
          </a:p>
        </p:txBody>
      </p:sp>
      <p:pic>
        <p:nvPicPr>
          <p:cNvPr id="6" name="Крај">
            <a:hlinkClick r:id="" action="ppaction://media"/>
            <a:extLst>
              <a:ext uri="{FF2B5EF4-FFF2-40B4-BE49-F238E27FC236}">
                <a16:creationId xmlns:a16="http://schemas.microsoft.com/office/drawing/2014/main" id="{49098582-8ABC-4236-A586-ABACAA986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4434" y="3286125"/>
            <a:ext cx="1537566" cy="1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E4F64715-CC78-4EE7-BF0B-005DF31A5DF2}"/>
              </a:ext>
            </a:extLst>
          </p:cNvPr>
          <p:cNvSpPr/>
          <p:nvPr/>
        </p:nvSpPr>
        <p:spPr>
          <a:xfrm>
            <a:off x="665018" y="1403927"/>
            <a:ext cx="5089237" cy="3648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2DC8B-0D98-4A81-BF69-A1D3364E39C7}"/>
              </a:ext>
            </a:extLst>
          </p:cNvPr>
          <p:cNvSpPr txBox="1"/>
          <p:nvPr/>
        </p:nvSpPr>
        <p:spPr>
          <a:xfrm>
            <a:off x="905164" y="2475345"/>
            <a:ext cx="2401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/>
              <a:t>ДОМАЋИ</a:t>
            </a:r>
          </a:p>
          <a:p>
            <a:r>
              <a:rPr lang="sr-Cyrl-RS" sz="3600"/>
              <a:t>ЗАДАТАК!</a:t>
            </a:r>
            <a:endParaRPr lang="en-US" sz="3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62995-0CD6-4A26-A35D-C17AA9167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293" y="589483"/>
            <a:ext cx="5099544" cy="55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73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65A9-7782-43B5-81ED-F71131A4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800"/>
              <a:t>ПОДСЕТНИК !</a:t>
            </a:r>
            <a:endParaRPr lang="en-US" sz="4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D3A3D3-DEBA-4D59-8034-5B2B3170F590}"/>
              </a:ext>
            </a:extLst>
          </p:cNvPr>
          <p:cNvSpPr/>
          <p:nvPr/>
        </p:nvSpPr>
        <p:spPr>
          <a:xfrm>
            <a:off x="600364" y="2220797"/>
            <a:ext cx="3648364" cy="309011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305EA-51D0-446A-8231-72745B88D518}"/>
              </a:ext>
            </a:extLst>
          </p:cNvPr>
          <p:cNvSpPr txBox="1"/>
          <p:nvPr/>
        </p:nvSpPr>
        <p:spPr>
          <a:xfrm>
            <a:off x="1154544" y="2863273"/>
            <a:ext cx="2909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/>
              <a:t>Да се подсетимо:</a:t>
            </a:r>
            <a:endParaRPr lang="en-US" sz="3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5C1F2E-B466-4FFD-B813-6507C1152E08}"/>
              </a:ext>
            </a:extLst>
          </p:cNvPr>
          <p:cNvSpPr/>
          <p:nvPr/>
        </p:nvSpPr>
        <p:spPr>
          <a:xfrm>
            <a:off x="4843675" y="2294351"/>
            <a:ext cx="5458691" cy="32471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443B3-76EA-48EE-8214-5AB1BDB3D6FB}"/>
              </a:ext>
            </a:extLst>
          </p:cNvPr>
          <p:cNvSpPr txBox="1"/>
          <p:nvPr/>
        </p:nvSpPr>
        <p:spPr>
          <a:xfrm>
            <a:off x="5061527" y="2613891"/>
            <a:ext cx="486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/>
              <a:t>2</a:t>
            </a:r>
            <a:r>
              <a:rPr lang="sr-Cyrl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‧3= 6</a:t>
            </a:r>
            <a:endParaRPr lang="en-US" sz="360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57E40EF-38EE-4B35-9E63-0EC395D98577}"/>
              </a:ext>
            </a:extLst>
          </p:cNvPr>
          <p:cNvSpPr/>
          <p:nvPr/>
        </p:nvSpPr>
        <p:spPr>
          <a:xfrm rot="5400000">
            <a:off x="6317673" y="3574473"/>
            <a:ext cx="1145309" cy="563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BA049E-D623-4282-82C8-D74C75457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531" y="3285622"/>
            <a:ext cx="603556" cy="1164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E44ED-620E-41F4-8A73-E75C78650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659" y="3285622"/>
            <a:ext cx="603556" cy="11644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A167C-C272-41B4-B21E-D974B5E38539}"/>
              </a:ext>
            </a:extLst>
          </p:cNvPr>
          <p:cNvSpPr txBox="1"/>
          <p:nvPr/>
        </p:nvSpPr>
        <p:spPr>
          <a:xfrm>
            <a:off x="5696442" y="4525818"/>
            <a:ext cx="121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/>
              <a:t>Први чинилац</a:t>
            </a:r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68D4CB-CFE5-4C8E-B009-644B9578D3FF}"/>
              </a:ext>
            </a:extLst>
          </p:cNvPr>
          <p:cNvSpPr txBox="1"/>
          <p:nvPr/>
        </p:nvSpPr>
        <p:spPr>
          <a:xfrm>
            <a:off x="6967241" y="4510083"/>
            <a:ext cx="121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/>
              <a:t>Други чинилац</a:t>
            </a:r>
            <a:endParaRPr lang="en-US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93BEE-7687-48CB-8AD5-FA3D521E3BA6}"/>
              </a:ext>
            </a:extLst>
          </p:cNvPr>
          <p:cNvSpPr txBox="1"/>
          <p:nvPr/>
        </p:nvSpPr>
        <p:spPr>
          <a:xfrm>
            <a:off x="8092566" y="4572107"/>
            <a:ext cx="134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/>
              <a:t>Производ</a:t>
            </a:r>
            <a:endParaRPr lang="en-US" sz="2000"/>
          </a:p>
        </p:txBody>
      </p:sp>
      <p:pic>
        <p:nvPicPr>
          <p:cNvPr id="14" name="Подсетник">
            <a:hlinkClick r:id="" action="ppaction://media"/>
            <a:extLst>
              <a:ext uri="{FF2B5EF4-FFF2-40B4-BE49-F238E27FC236}">
                <a16:creationId xmlns:a16="http://schemas.microsoft.com/office/drawing/2014/main" id="{0A1DA43E-E77D-4C31-9236-F6270664EA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6185" y="1135587"/>
            <a:ext cx="1651424" cy="16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07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E75C-14C3-4976-94D7-D333DE4E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53"/>
            <a:ext cx="10515600" cy="1116811"/>
          </a:xfrm>
        </p:spPr>
        <p:txBody>
          <a:bodyPr>
            <a:normAutofit/>
          </a:bodyPr>
          <a:lstStyle/>
          <a:p>
            <a:pPr algn="ctr"/>
            <a:r>
              <a:rPr lang="sr-Cyrl-RS" sz="4800"/>
              <a:t>РЕШАВАМО ЗАДАТКЕ КРОЗ ИГРУ!</a:t>
            </a:r>
            <a:endParaRPr lang="en-US" sz="4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3F55B6-8E7A-42EB-9D9D-779BEC9F6894}"/>
              </a:ext>
            </a:extLst>
          </p:cNvPr>
          <p:cNvSpPr txBox="1"/>
          <p:nvPr/>
        </p:nvSpPr>
        <p:spPr>
          <a:xfrm>
            <a:off x="147782" y="1281047"/>
            <a:ext cx="43503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/>
              <a:t>Деда Мраз је изгубио санке са џаком поклона.</a:t>
            </a:r>
          </a:p>
          <a:p>
            <a:r>
              <a:rPr lang="sr-Cyrl-RS" sz="3200" b="1"/>
              <a:t>Да би пронашао санке са џаком поклона потребно је да реши све задатке. </a:t>
            </a:r>
          </a:p>
          <a:p>
            <a:r>
              <a:rPr lang="sr-Cyrl-RS" sz="3200" b="1"/>
              <a:t>Помози Деда Мразу да пронађе пут до санки са џаком поклона.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946F02-ABEB-494C-BE19-A48D08F9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374" y="1061761"/>
            <a:ext cx="4689043" cy="5728486"/>
          </a:xfrm>
          <a:prstGeom prst="rect">
            <a:avLst/>
          </a:prstGeom>
        </p:spPr>
      </p:pic>
      <p:pic>
        <p:nvPicPr>
          <p:cNvPr id="8" name="Прича">
            <a:hlinkClick r:id="" action="ppaction://media"/>
            <a:extLst>
              <a:ext uri="{FF2B5EF4-FFF2-40B4-BE49-F238E27FC236}">
                <a16:creationId xmlns:a16="http://schemas.microsoft.com/office/drawing/2014/main" id="{2C819C22-A87A-45FD-9280-BA8F5E630C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2504" y="1281047"/>
            <a:ext cx="1655330" cy="165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91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3488-1748-4A2A-964D-CEB8C891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E538B3-B465-47D8-BF26-565FFA04E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287B-E40D-4472-9BE0-60D59A92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5400"/>
              <a:t>1. ПОВЕЖИ ПРОИЗВОДЕ БРОЈЕВА СА ЊИХОВИМ РЕЗУЛТАТИМА!</a:t>
            </a:r>
            <a:endParaRPr lang="en-US" sz="5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E2BA6-BF06-483C-B4C3-645C589B4073}"/>
              </a:ext>
            </a:extLst>
          </p:cNvPr>
          <p:cNvSpPr txBox="1"/>
          <p:nvPr/>
        </p:nvSpPr>
        <p:spPr>
          <a:xfrm>
            <a:off x="350982" y="2346036"/>
            <a:ext cx="145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/>
              <a:t>7</a:t>
            </a:r>
            <a:r>
              <a:rPr lang="sr-Cyrl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‧4=</a:t>
            </a:r>
            <a:endParaRPr lang="en-US" sz="3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AAD86-25AB-416D-934E-B0A6A63A6320}"/>
              </a:ext>
            </a:extLst>
          </p:cNvPr>
          <p:cNvSpPr txBox="1"/>
          <p:nvPr/>
        </p:nvSpPr>
        <p:spPr>
          <a:xfrm>
            <a:off x="316345" y="3352799"/>
            <a:ext cx="104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/>
              <a:t>7</a:t>
            </a:r>
            <a:r>
              <a:rPr lang="sr-Cyrl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‧5=</a:t>
            </a:r>
            <a:endParaRPr lang="en-US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044DD-FFDF-4B1C-BA6A-3D9452FF88FE}"/>
              </a:ext>
            </a:extLst>
          </p:cNvPr>
          <p:cNvSpPr txBox="1"/>
          <p:nvPr/>
        </p:nvSpPr>
        <p:spPr>
          <a:xfrm>
            <a:off x="191653" y="4359562"/>
            <a:ext cx="129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/>
              <a:t>10</a:t>
            </a:r>
            <a:r>
              <a:rPr lang="sr-Cyrl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‧7=</a:t>
            </a:r>
            <a:endParaRPr lang="en-US"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F9639-2E23-4B9E-B298-BAE361E28F0E}"/>
              </a:ext>
            </a:extLst>
          </p:cNvPr>
          <p:cNvSpPr txBox="1"/>
          <p:nvPr/>
        </p:nvSpPr>
        <p:spPr>
          <a:xfrm>
            <a:off x="316343" y="5366325"/>
            <a:ext cx="104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/>
              <a:t>7</a:t>
            </a:r>
            <a:r>
              <a:rPr lang="sr-Cyrl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‧8=</a:t>
            </a:r>
            <a:endParaRPr lang="en-US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F48B64-FE18-4D06-870F-C8E2176824FC}"/>
              </a:ext>
            </a:extLst>
          </p:cNvPr>
          <p:cNvSpPr txBox="1"/>
          <p:nvPr/>
        </p:nvSpPr>
        <p:spPr>
          <a:xfrm>
            <a:off x="6751782" y="2346036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/>
              <a:t>35</a:t>
            </a:r>
            <a:endParaRPr lang="en-US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5B8B3-4F4F-45E2-9BC0-75E88D4CDE13}"/>
              </a:ext>
            </a:extLst>
          </p:cNvPr>
          <p:cNvSpPr txBox="1"/>
          <p:nvPr/>
        </p:nvSpPr>
        <p:spPr>
          <a:xfrm>
            <a:off x="6751782" y="3219303"/>
            <a:ext cx="105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/>
              <a:t>56</a:t>
            </a:r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9F22F-DF18-44C4-994A-1658E1431E13}"/>
              </a:ext>
            </a:extLst>
          </p:cNvPr>
          <p:cNvSpPr txBox="1"/>
          <p:nvPr/>
        </p:nvSpPr>
        <p:spPr>
          <a:xfrm>
            <a:off x="6751782" y="4156363"/>
            <a:ext cx="129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/>
              <a:t>28</a:t>
            </a:r>
            <a:endParaRPr lang="en-US" sz="3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BD4B3-6E72-4F6C-AECC-AACDA0539550}"/>
              </a:ext>
            </a:extLst>
          </p:cNvPr>
          <p:cNvSpPr txBox="1"/>
          <p:nvPr/>
        </p:nvSpPr>
        <p:spPr>
          <a:xfrm>
            <a:off x="6659418" y="5209309"/>
            <a:ext cx="145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/>
              <a:t>70</a:t>
            </a:r>
            <a:endParaRPr lang="en-US" sz="36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050D35-D15D-4E16-96B1-5C2C5B690F7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450527" y="2724727"/>
            <a:ext cx="5301255" cy="17548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435772-DCEC-4AA1-B662-26725C951FA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603344" y="2669202"/>
            <a:ext cx="5148438" cy="1034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BE166B-33BF-4DE1-A8BC-BBD2C09ED799}"/>
              </a:ext>
            </a:extLst>
          </p:cNvPr>
          <p:cNvCxnSpPr>
            <a:cxnSpLocks/>
          </p:cNvCxnSpPr>
          <p:nvPr/>
        </p:nvCxnSpPr>
        <p:spPr>
          <a:xfrm>
            <a:off x="1484744" y="4654802"/>
            <a:ext cx="5142346" cy="10346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9BAA98-8414-4578-B5D9-0153D33ACB09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360052" y="3542469"/>
            <a:ext cx="5391730" cy="2165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B7EF802-987F-4DBF-94ED-4921A06BE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752" y="1723515"/>
            <a:ext cx="4348068" cy="4865695"/>
          </a:xfrm>
          <a:prstGeom prst="rect">
            <a:avLst/>
          </a:prstGeom>
        </p:spPr>
      </p:pic>
      <p:pic>
        <p:nvPicPr>
          <p:cNvPr id="28" name="Задатак 1">
            <a:hlinkClick r:id="" action="ppaction://media"/>
            <a:extLst>
              <a:ext uri="{FF2B5EF4-FFF2-40B4-BE49-F238E27FC236}">
                <a16:creationId xmlns:a16="http://schemas.microsoft.com/office/drawing/2014/main" id="{251ABC7F-00C0-4632-B4E0-5A10F69897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3579" y="956198"/>
            <a:ext cx="1052945" cy="10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7E89-EF15-41D9-BB27-12752F1A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BA7497-9EF7-4A10-93E8-A01E9F510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7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1DA1-2FFA-4752-8DCC-0E5C78529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37" y="1261917"/>
            <a:ext cx="10515600" cy="1116811"/>
          </a:xfrm>
        </p:spPr>
        <p:txBody>
          <a:bodyPr>
            <a:normAutofit fontScale="90000"/>
          </a:bodyPr>
          <a:lstStyle/>
          <a:p>
            <a:r>
              <a:rPr lang="sr-Cyrl-RS"/>
              <a:t>2. Деда Мраз има 2         , а на санкама има 3 пута више        . Колико        има Деда Мраз?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EDB0C-1552-4639-978E-270A55945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042" y="508630"/>
            <a:ext cx="852824" cy="682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4424B-556F-4653-8FD4-9F747D271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57" y="1235555"/>
            <a:ext cx="920556" cy="690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46D618-319F-4728-9FAB-D3110CDEC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606" y="1235555"/>
            <a:ext cx="920556" cy="690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F4CB8-550E-4F98-9EC3-D6D0E9B8C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574" y="3189142"/>
            <a:ext cx="891309" cy="668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7C5675-654C-4137-81EF-B695673FA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236" y="3200687"/>
            <a:ext cx="891309" cy="668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2ECA9B-5000-4F7E-B174-0C16B3A83B4B}"/>
              </a:ext>
            </a:extLst>
          </p:cNvPr>
          <p:cNvSpPr txBox="1"/>
          <p:nvPr/>
        </p:nvSpPr>
        <p:spPr>
          <a:xfrm>
            <a:off x="255731" y="3189142"/>
            <a:ext cx="1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/>
              <a:t>3</a:t>
            </a:r>
            <a:r>
              <a:rPr lang="sr-Cyrl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‧2=</a:t>
            </a:r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9A2C2-2622-41D5-8CDD-C87823E8C9AF}"/>
              </a:ext>
            </a:extLst>
          </p:cNvPr>
          <p:cNvSpPr txBox="1"/>
          <p:nvPr/>
        </p:nvSpPr>
        <p:spPr>
          <a:xfrm>
            <a:off x="3371273" y="3288145"/>
            <a:ext cx="89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/>
              <a:t>+</a:t>
            </a:r>
            <a:endParaRPr lang="en-US" sz="3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68F12A-5260-4691-B488-0D41BED20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408" y="3198551"/>
            <a:ext cx="890093" cy="670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9106ED-7812-4636-9B5F-85101BDA3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754" y="3214607"/>
            <a:ext cx="890093" cy="6706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50CC24-B5BA-4BFC-A4B7-BFB2A855F09F}"/>
              </a:ext>
            </a:extLst>
          </p:cNvPr>
          <p:cNvSpPr txBox="1"/>
          <p:nvPr/>
        </p:nvSpPr>
        <p:spPr>
          <a:xfrm>
            <a:off x="6539345" y="3288145"/>
            <a:ext cx="89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/>
              <a:t>+</a:t>
            </a:r>
            <a:endParaRPr lang="en-US" sz="36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35057A-F959-41F8-AEC6-20110442B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264" y="3176998"/>
            <a:ext cx="890093" cy="670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FA9B3F-1074-415A-8CC9-E977E4640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058" y="3176998"/>
            <a:ext cx="890093" cy="6706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1D8F06-A06D-4947-A6D9-BB7A1FC957AC}"/>
              </a:ext>
            </a:extLst>
          </p:cNvPr>
          <p:cNvSpPr txBox="1"/>
          <p:nvPr/>
        </p:nvSpPr>
        <p:spPr>
          <a:xfrm>
            <a:off x="9615055" y="3288145"/>
            <a:ext cx="89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/>
              <a:t>= 6</a:t>
            </a:r>
            <a:endParaRPr lang="en-US" sz="36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D02642-57BF-4BFE-826C-DF68150BF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030" y="4254771"/>
            <a:ext cx="2786847" cy="2400172"/>
          </a:xfrm>
          <a:prstGeom prst="rect">
            <a:avLst/>
          </a:prstGeom>
        </p:spPr>
      </p:pic>
      <p:pic>
        <p:nvPicPr>
          <p:cNvPr id="18" name="Задатак 2">
            <a:hlinkClick r:id="" action="ppaction://media"/>
            <a:extLst>
              <a:ext uri="{FF2B5EF4-FFF2-40B4-BE49-F238E27FC236}">
                <a16:creationId xmlns:a16="http://schemas.microsoft.com/office/drawing/2014/main" id="{8E3FCC83-E223-4893-BC9F-BFD181280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43307" y="1925972"/>
            <a:ext cx="1062689" cy="10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18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CD94-0AFA-44EC-8530-FD9B5FB1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1E1F06-D721-49CA-A175-4C2FB9173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14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2916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499E-DE44-41AE-90B1-18210B7B5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20"/>
            <a:ext cx="10515600" cy="1116811"/>
          </a:xfrm>
        </p:spPr>
        <p:txBody>
          <a:bodyPr/>
          <a:lstStyle/>
          <a:p>
            <a:pPr algn="ctr"/>
            <a:r>
              <a:rPr lang="sr-Cyrl-RS"/>
              <a:t>ПРАВИЛА ИГРЕ!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F7B06-F8BB-45F4-8159-EC8261931347}"/>
              </a:ext>
            </a:extLst>
          </p:cNvPr>
          <p:cNvSpPr txBox="1"/>
          <p:nvPr/>
        </p:nvSpPr>
        <p:spPr>
          <a:xfrm>
            <a:off x="1279236" y="1162731"/>
            <a:ext cx="9799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/>
              <a:t>Када је једнакост тачна, подигни зеленог Деда Мраза, а када је једнакост нетачна подигни црвеног Деда Мраза.</a:t>
            </a:r>
            <a:endParaRPr lang="en-US" sz="3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13FB6-C06C-4E6C-9335-D3723A7F1C2D}"/>
              </a:ext>
            </a:extLst>
          </p:cNvPr>
          <p:cNvSpPr/>
          <p:nvPr/>
        </p:nvSpPr>
        <p:spPr>
          <a:xfrm>
            <a:off x="503382" y="2992582"/>
            <a:ext cx="2189018" cy="64633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70FCD9-0334-4E24-8CD5-0D8D6778E9D1}"/>
              </a:ext>
            </a:extLst>
          </p:cNvPr>
          <p:cNvSpPr/>
          <p:nvPr/>
        </p:nvSpPr>
        <p:spPr>
          <a:xfrm>
            <a:off x="6954981" y="3058870"/>
            <a:ext cx="2466109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18B96-C6B6-4D00-941B-9F066CB6D179}"/>
              </a:ext>
            </a:extLst>
          </p:cNvPr>
          <p:cNvSpPr txBox="1"/>
          <p:nvPr/>
        </p:nvSpPr>
        <p:spPr>
          <a:xfrm>
            <a:off x="749877" y="3058871"/>
            <a:ext cx="192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/>
              <a:t>ТАЧНО</a:t>
            </a:r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0083E9-A383-4D4C-B799-50CC97616668}"/>
              </a:ext>
            </a:extLst>
          </p:cNvPr>
          <p:cNvSpPr txBox="1"/>
          <p:nvPr/>
        </p:nvSpPr>
        <p:spPr>
          <a:xfrm>
            <a:off x="7158181" y="3058870"/>
            <a:ext cx="234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/>
              <a:t>НЕТАЧНО</a:t>
            </a:r>
            <a:endParaRPr lang="en-US" sz="3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0CA7C7-C6C0-47D1-8644-D4134B44B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82" y="4033868"/>
            <a:ext cx="2167659" cy="2649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426624-D202-4475-9D8A-772E66B04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093" y="4033868"/>
            <a:ext cx="2466109" cy="2649105"/>
          </a:xfrm>
          <a:prstGeom prst="rect">
            <a:avLst/>
          </a:prstGeom>
        </p:spPr>
      </p:pic>
      <p:pic>
        <p:nvPicPr>
          <p:cNvPr id="13" name="Правила игре">
            <a:hlinkClick r:id="" action="ppaction://media"/>
            <a:extLst>
              <a:ext uri="{FF2B5EF4-FFF2-40B4-BE49-F238E27FC236}">
                <a16:creationId xmlns:a16="http://schemas.microsoft.com/office/drawing/2014/main" id="{52F24D94-6A9E-49EF-94B1-BF5192445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428" y="259180"/>
            <a:ext cx="1656052" cy="16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5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 animBg="1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165</Words>
  <Application>Microsoft Office PowerPoint</Application>
  <PresentationFormat>Widescreen</PresentationFormat>
  <Paragraphs>40</Paragraphs>
  <Slides>15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Felix Titling</vt:lpstr>
      <vt:lpstr>Goudy Old Style</vt:lpstr>
      <vt:lpstr>Times New Roman</vt:lpstr>
      <vt:lpstr>ArchwayVTI</vt:lpstr>
      <vt:lpstr>МНОЖЕЊЕ, 2 РАЗРЕД</vt:lpstr>
      <vt:lpstr>ПОДСЕТНИК !</vt:lpstr>
      <vt:lpstr>РЕШАВАМО ЗАДАТКЕ КРОЗ ИГРУ!</vt:lpstr>
      <vt:lpstr>PowerPoint Presentation</vt:lpstr>
      <vt:lpstr>1. ПОВЕЖИ ПРОИЗВОДЕ БРОЈЕВА СА ЊИХОВИМ РЕЗУЛТАТИМА!</vt:lpstr>
      <vt:lpstr>PowerPoint Presentation</vt:lpstr>
      <vt:lpstr>2. Деда Мраз има 2         , а на санкама има 3 пута више        . Колико        има Деда Мраз?</vt:lpstr>
      <vt:lpstr>PowerPoint Presentation</vt:lpstr>
      <vt:lpstr>ПРАВИЛА ИГРЕ!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МНОЖЕЊЕ</dc:title>
  <dc:creator>Korisnik</dc:creator>
  <cp:lastModifiedBy>Korisnik</cp:lastModifiedBy>
  <cp:revision>11</cp:revision>
  <dcterms:created xsi:type="dcterms:W3CDTF">2024-12-18T13:31:40Z</dcterms:created>
  <dcterms:modified xsi:type="dcterms:W3CDTF">2024-12-18T14:56:57Z</dcterms:modified>
</cp:coreProperties>
</file>