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58" r:id="rId15"/>
    <p:sldId id="259" r:id="rId16"/>
    <p:sldId id="273" r:id="rId17"/>
    <p:sldId id="260" r:id="rId18"/>
    <p:sldId id="261" r:id="rId19"/>
    <p:sldId id="27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25161E-0035-4D89-86BD-B566CA144939}" type="datetimeFigureOut">
              <a:rPr lang="hu-HU" smtClean="0"/>
              <a:t>2019. 12. 13.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9426070-638A-419D-9E54-E51702908BBE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youtube.com/watch?v=LDFVKG1pnH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youtube.com/watch?v=Sg_jxfa2hh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hyperlink" Target="https://www.youtube.com/watch?v=e78NbwXoDd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youtube.com/watch?v=lDnb3t9wAKA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k3TDbDfYK6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qJnEUEV0Nk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PGI4JVV7Ps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i&amp;rct=j&amp;q=&amp;esrc=s&amp;source=images&amp;cd=&amp;cad=rja&amp;uact=8&amp;ved=2ahUKEwjB8sL52LLmAhULDOwKHYqJAv4Qjhx6BAgBEAI&amp;url=http%3A%2F%2Fwww.artnet.com%2Fartists%2Fhans-von-aachen%2Fkain-un-abel-wz1u-IVgAaD0zYkRQ3mwRw2&amp;psig=AOvVaw2tRFYal0S7rT0zWu_XDYvw&amp;ust=1576328861625009" TargetMode="Externa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85421" y="1084785"/>
            <a:ext cx="10008255" cy="5129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1084785"/>
            <a:ext cx="8534400" cy="4435677"/>
          </a:xfrm>
        </p:spPr>
        <p:txBody>
          <a:bodyPr>
            <a:normAutofit/>
          </a:bodyPr>
          <a:lstStyle/>
          <a:p>
            <a:b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Biblia-projekt</a:t>
            </a:r>
            <a:br>
              <a:rPr lang="hu-H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csoport</a:t>
            </a:r>
            <a:br>
              <a:rPr lang="hu-H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Fleischman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Dávid, Keresztényi Albert, Borsos Bálint, Góliát Barnabás,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Bahócki</a:t>
            </a:r>
            <a:r>
              <a:rPr lang="hu-H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Patrik 5/3</a:t>
            </a:r>
            <a:endParaRPr lang="hu-H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.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421" y="475185"/>
            <a:ext cx="609600" cy="6096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216C4A7-E837-45B9-BE46-E57481B4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286" y="643631"/>
            <a:ext cx="3512262" cy="218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6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Káin és Ábel</a:t>
            </a:r>
            <a:br>
              <a:rPr lang="hu-HU" dirty="0"/>
            </a:br>
            <a:r>
              <a:rPr lang="hu-HU" dirty="0"/>
              <a:t>Peter Paul Rubens(1600)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4541"/>
            <a:ext cx="4671753" cy="391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3" y="2944540"/>
            <a:ext cx="2708496" cy="391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0" y="2944542"/>
            <a:ext cx="4843389" cy="391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63693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Leonardo egyik legfontosabb alkotása,1495 és 1498 között készítette.</a:t>
            </a:r>
          </a:p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Jeruzsálemben Péter húgának házában volt az utolsó vacsora. Jézuson kívül a 12 apostol vett részt rajta.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utolsó vacsora</a:t>
            </a:r>
            <a:br>
              <a:rPr lang="hu-HU" dirty="0"/>
            </a:br>
            <a:r>
              <a:rPr lang="hu-HU" dirty="0"/>
              <a:t>Leonardo da Vinci</a:t>
            </a:r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22"/>
            <a:ext cx="5184321" cy="325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zövegdoboz 4"/>
          <p:cNvSpPr txBox="1"/>
          <p:nvPr/>
        </p:nvSpPr>
        <p:spPr>
          <a:xfrm>
            <a:off x="5184321" y="5326381"/>
            <a:ext cx="467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utolsó vacsora</a:t>
            </a:r>
          </a:p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Dokumentum film</a:t>
            </a:r>
          </a:p>
        </p:txBody>
      </p:sp>
    </p:spTree>
    <p:extLst>
      <p:ext uri="{BB962C8B-B14F-4D97-AF65-F5344CB8AC3E}">
        <p14:creationId xmlns:p14="http://schemas.microsoft.com/office/powerpoint/2010/main" val="172683057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utolsó vacsora</a:t>
            </a:r>
            <a:br>
              <a:rPr lang="hu-HU" dirty="0"/>
            </a:br>
            <a:r>
              <a:rPr lang="hu-HU" dirty="0"/>
              <a:t>Leonardo da Vinci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8006"/>
            <a:ext cx="4642196" cy="201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96" y="2277972"/>
            <a:ext cx="7549803" cy="458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972"/>
            <a:ext cx="4642196" cy="256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2771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32330" y="2248348"/>
            <a:ext cx="10327340" cy="1882781"/>
          </a:xfrm>
        </p:spPr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utolsó vacsora.</a:t>
            </a:r>
          </a:p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Azért ez a kedvenc festményünk,mert az összes apostol rajta van Jézussal együtt, és nagyon szépre sikeredett.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Kedvenc festményünk: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4" y="3656516"/>
            <a:ext cx="10665229" cy="3201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66774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225734"/>
            <a:ext cx="12192000" cy="4283131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Izrael népe és a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filiszteusok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ellenségek voltak. Izrael seregét királyuk Saul vezette. A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filiszteusok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között volt egy hatalmas harcos, akit Góliátnak hívtak. Minden nap kihívott valakit, hogy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megküzdjön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vele. Az óriás azt mondta, hogy ha veszít , a filiszteusok az izraeliták rabszolgái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lesznek.Senki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sem mert kiállni vele. Egy napon egy fiatal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pásztorfiú,Dávid,élelmet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vitt Izrael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seregének.Dávid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meghallotta mit mondott Góliát és szólt Saul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királynak,hogy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meg akar vívni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Góliáttal.Dávid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felvette a tarisznyáját és a parittyáját. A patakból 5 sima kavicsot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gyűjtött.Góliát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kigúnyolta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Dávidot.Erre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Dávid azt mondta: „Te karddal jössz ellenem én pedig Istennek nevében megyek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ellened.”Dávid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berakott egy követ a parittyába és elhajította. A kavics a homlokán találta el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Góliátot.Az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óriás a földre esett és nem mozdult többet. Így győzte le Dávid a filiszteust, és hőssé lett.</a:t>
            </a:r>
          </a:p>
          <a:p>
            <a:pPr marL="0" indent="0">
              <a:buNone/>
            </a:pPr>
            <a:endParaRPr lang="hu-H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2.Feladat</a:t>
            </a:r>
            <a:br>
              <a:rPr lang="hu-HU" dirty="0"/>
            </a:br>
            <a:r>
              <a:rPr lang="hu-HU" dirty="0"/>
              <a:t>Dávid és Góliát</a:t>
            </a:r>
          </a:p>
        </p:txBody>
      </p:sp>
      <p:pic>
        <p:nvPicPr>
          <p:cNvPr id="4" name="2.felad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822" y="663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1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Dávid és Góliát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26" y="2123903"/>
            <a:ext cx="3667774" cy="473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2" y="3815543"/>
            <a:ext cx="4026151" cy="304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9998"/>
            <a:ext cx="461486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358"/>
            <a:ext cx="3383280" cy="169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34407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/>
          <p:cNvSpPr txBox="1"/>
          <p:nvPr/>
        </p:nvSpPr>
        <p:spPr>
          <a:xfrm>
            <a:off x="1428749" y="195942"/>
            <a:ext cx="466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Dávid és Góliát rajzfilm</a:t>
            </a:r>
          </a:p>
        </p:txBody>
      </p:sp>
    </p:spTree>
    <p:extLst>
      <p:ext uri="{BB962C8B-B14F-4D97-AF65-F5344CB8AC3E}">
        <p14:creationId xmlns:p14="http://schemas.microsoft.com/office/powerpoint/2010/main" val="313850654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Názáret az alsó-galileai hegyvidék egyik katlanjában fekvő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város.Mária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itt hallotta meg a Jézus születéséről szóló üzenetet,  az Egyiptomból való hazatérés után itt élt férjével és gyermekével. Jézus Názáretből indul el a nyilvános fellépésére. Ezért nevezték a galileai Názáretből való prófétának, vagy egyszerűen csak „Názáreti”-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Jézus élete nagy részét Názáretben töltötte.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3.Feladat</a:t>
            </a:r>
            <a:br>
              <a:rPr lang="hu-HU" dirty="0"/>
            </a:br>
            <a:r>
              <a:rPr lang="hu-HU" dirty="0"/>
              <a:t>Názáret</a:t>
            </a:r>
          </a:p>
        </p:txBody>
      </p:sp>
      <p:pic>
        <p:nvPicPr>
          <p:cNvPr id="717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09096"/>
            <a:ext cx="5045529" cy="2648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45528" y="5421086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Dokumentumfilm Názáretről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87" y="4184196"/>
            <a:ext cx="3321437" cy="267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3.felad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629" y="707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0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Názáret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603"/>
            <a:ext cx="5396593" cy="459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93" y="3856886"/>
            <a:ext cx="6795406" cy="300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93" y="2263603"/>
            <a:ext cx="6795406" cy="159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5933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479904"/>
              </p:ext>
            </p:extLst>
          </p:nvPr>
        </p:nvGraphicFramePr>
        <p:xfrm>
          <a:off x="931863" y="4034631"/>
          <a:ext cx="10328275" cy="290426"/>
        </p:xfrm>
        <a:graphic>
          <a:graphicData uri="http://schemas.openxmlformats.org/drawingml/2006/table">
            <a:tbl>
              <a:tblPr/>
              <a:tblGrid>
                <a:gridCol w="1039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42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hu-HU" sz="1700" dirty="0">
                        <a:effectLst/>
                      </a:endParaRPr>
                    </a:p>
                  </a:txBody>
                  <a:tcPr marL="65346" marR="653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700" dirty="0">
                        <a:effectLst/>
                      </a:endParaRPr>
                    </a:p>
                  </a:txBody>
                  <a:tcPr marL="65346" marR="6534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88772" y="623257"/>
            <a:ext cx="10980965" cy="1910716"/>
          </a:xfrm>
        </p:spPr>
        <p:txBody>
          <a:bodyPr/>
          <a:lstStyle/>
          <a:p>
            <a:r>
              <a:rPr lang="hu-HU" sz="4000" dirty="0">
                <a:latin typeface="Georgia"/>
              </a:rPr>
              <a:t>Adj a bölcsnek, és még bölcsebb lesz, </a:t>
            </a:r>
            <a:r>
              <a:rPr lang="hu-HU" sz="4000" b="1" dirty="0">
                <a:latin typeface="Georgia"/>
              </a:rPr>
              <a:t>tanítsd az igazat</a:t>
            </a:r>
            <a:r>
              <a:rPr lang="hu-HU" sz="4000" dirty="0">
                <a:latin typeface="Georgia"/>
              </a:rPr>
              <a:t>, és ő gyarapítja tudását!</a:t>
            </a:r>
            <a:br>
              <a:rPr lang="hu-HU" sz="4000" dirty="0"/>
            </a:br>
            <a:endParaRPr lang="hu-HU" sz="4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116688" y="201950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Péld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hu-H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tolsó 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63" y="318457"/>
            <a:ext cx="609600" cy="6096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FE40795-9592-4188-8318-776AA8507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97" y="1975986"/>
            <a:ext cx="6620829" cy="450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746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1.Feladat</a:t>
            </a:r>
            <a:b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Bibliai témájú festmények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1549"/>
            <a:ext cx="5331589" cy="27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4807"/>
            <a:ext cx="2285999" cy="20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90" y="2094807"/>
            <a:ext cx="6860409" cy="476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2121393"/>
            <a:ext cx="3045591" cy="196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.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257" y="454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27605" y="2293801"/>
            <a:ext cx="7868521" cy="3877815"/>
          </a:xfrm>
        </p:spPr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Ismeretlen francia mester festménye 1675-ből a Magyar Szépművészeti Múzeumban található Budapesten.</a:t>
            </a:r>
          </a:p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Biblia leírása szerint Noé bárkája egy nagy méretű hajó volt,melyet Noé Isten parancsára épített,hogy megmentse családját és a Föld állatvilágát az özönvíztől.</a:t>
            </a:r>
          </a:p>
          <a:p>
            <a:endParaRPr lang="hu-H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Noé bárkája</a:t>
            </a:r>
          </a:p>
        </p:txBody>
      </p:sp>
      <p:pic>
        <p:nvPicPr>
          <p:cNvPr id="614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" y="2219498"/>
            <a:ext cx="3425526" cy="4638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483033" y="58022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Noé bárkája film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07247"/>
              </p:ext>
            </p:extLst>
          </p:nvPr>
        </p:nvGraphicFramePr>
        <p:xfrm>
          <a:off x="1405391" y="4280919"/>
          <a:ext cx="10328274" cy="1428750"/>
        </p:xfrm>
        <a:graphic>
          <a:graphicData uri="http://schemas.openxmlformats.org/drawingml/2006/table">
            <a:tbl>
              <a:tblPr/>
              <a:tblGrid>
                <a:gridCol w="266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1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hu-HU" b="1" dirty="0">
                        <a:effectLst/>
                        <a:latin typeface="Times New Roman"/>
                      </a:endParaRPr>
                    </a:p>
                  </a:txBody>
                  <a:tcPr marL="95250" marR="95250" marT="95250" marB="952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„Noé életének hatszázadik esztendejében, a második hónapban, e hónap tizenhetedik napján, </a:t>
                      </a:r>
                      <a:r>
                        <a:rPr lang="hu-HU" i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felfakadának</a:t>
                      </a:r>
                      <a:r>
                        <a:rPr lang="hu-HU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ezen a napon a nagy mélység minden forrásai, és az ég csatornái </a:t>
                      </a:r>
                      <a:r>
                        <a:rPr lang="hu-HU" i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megnyilatkozának</a:t>
                      </a:r>
                      <a:r>
                        <a:rPr lang="hu-HU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hu-HU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r"/>
                      <a:r>
                        <a:rPr lang="hu-HU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Mózes I. könyve 7. rész 11.</a:t>
                      </a:r>
                    </a:p>
                  </a:txBody>
                  <a:tcPr marR="38100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3.dia 1.rés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028" y="413658"/>
            <a:ext cx="609600" cy="609600"/>
          </a:xfrm>
          <a:prstGeom prst="rect">
            <a:avLst/>
          </a:prstGeom>
        </p:spPr>
      </p:pic>
      <p:pic>
        <p:nvPicPr>
          <p:cNvPr id="7" name="3.dia 2.rész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5136" y="4463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9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Noé bárkája</a:t>
            </a:r>
            <a:br>
              <a:rPr lang="hu-HU" dirty="0"/>
            </a:b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86" y="4000500"/>
            <a:ext cx="44577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" y="2206399"/>
            <a:ext cx="3389312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87" y="2269670"/>
            <a:ext cx="2915886" cy="167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6" y="4000500"/>
            <a:ext cx="4332514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206282"/>
            <a:ext cx="2620709" cy="179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82" y="2206399"/>
            <a:ext cx="3253617" cy="173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9816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megfestett jeleneten az éppen megteremtett Ádám erőtlen karmozdulata éles ellentétben áll az Úr dinamikus mozdulataival, amint erőt ad az első embernek. A </a:t>
            </a:r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Sixtusi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-kápolna mennyezetén található.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Ádám teremtése </a:t>
            </a:r>
            <a:br>
              <a:rPr lang="hu-HU" dirty="0"/>
            </a:br>
            <a:r>
              <a:rPr lang="hu-HU" dirty="0"/>
              <a:t>Michelangelo</a:t>
            </a:r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656"/>
            <a:ext cx="5094514" cy="339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39443" y="495572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Sixtusi-kápolna</a:t>
            </a:r>
            <a:endParaRPr lang="hu-H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546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Ádám teremtése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12" y="2717800"/>
            <a:ext cx="5458690" cy="414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7800"/>
            <a:ext cx="6742112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3945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</a:rPr>
              <a:t>Sámson elárulta Delilának, hogy a hajában rejlik az ereje. A nő a filiszteusok megbízásából pénzért elaltatta és levágta haját.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Sámson és Delila</a:t>
            </a:r>
            <a:br>
              <a:rPr lang="hu-HU" dirty="0"/>
            </a:br>
            <a:r>
              <a:rPr lang="hu-HU" dirty="0"/>
              <a:t>Peter Paul Rubens</a:t>
            </a:r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0" y="3152453"/>
            <a:ext cx="2596243" cy="370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zövegdoboz 4"/>
          <p:cNvSpPr txBox="1"/>
          <p:nvPr/>
        </p:nvSpPr>
        <p:spPr>
          <a:xfrm>
            <a:off x="3528573" y="434855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Sámson és Delila film</a:t>
            </a:r>
          </a:p>
        </p:txBody>
      </p:sp>
    </p:spTree>
    <p:extLst>
      <p:ext uri="{BB962C8B-B14F-4D97-AF65-F5344CB8AC3E}">
        <p14:creationId xmlns:p14="http://schemas.microsoft.com/office/powerpoint/2010/main" val="30321145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Sámson és Delila</a:t>
            </a:r>
            <a:br>
              <a:rPr lang="hu-HU" dirty="0"/>
            </a:br>
            <a:r>
              <a:rPr lang="hu-HU" dirty="0"/>
              <a:t>Rubens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5312"/>
            <a:ext cx="4987637" cy="452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6" y="2335312"/>
            <a:ext cx="7295804" cy="452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592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első emberpárnak, Ádámnak és Évának két fia született. Előbb Káin, majd Ábel, akinek rivalizálása testvérgyilkossághoz vezetett.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Káin és Ábel</a:t>
            </a:r>
            <a:br>
              <a:rPr lang="hu-HU" dirty="0"/>
            </a:br>
            <a:r>
              <a:rPr lang="hu-HU" dirty="0"/>
              <a:t>Rubens</a:t>
            </a: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070"/>
            <a:ext cx="2824843" cy="367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824843" y="4399195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Káin és Ábel</a:t>
            </a:r>
          </a:p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Dokumentum film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1DFEEB1-CA79-4F2B-93D4-54723576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91" y="3249227"/>
            <a:ext cx="4592666" cy="348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C7BCD8BD-25CA-455B-BBB1-6186E021DA92}"/>
              </a:ext>
            </a:extLst>
          </p:cNvPr>
          <p:cNvSpPr/>
          <p:nvPr/>
        </p:nvSpPr>
        <p:spPr>
          <a:xfrm>
            <a:off x="9388805" y="3817923"/>
            <a:ext cx="2008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hlinkClick r:id="rId5"/>
              </a:rPr>
              <a:t>Kain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un</a:t>
            </a:r>
            <a:r>
              <a:rPr lang="de-DE" dirty="0">
                <a:hlinkClick r:id="rId5"/>
              </a:rPr>
              <a:t> Abel </a:t>
            </a:r>
            <a:r>
              <a:rPr lang="de-DE" dirty="0" err="1">
                <a:hlinkClick r:id="rId5"/>
              </a:rPr>
              <a:t>by</a:t>
            </a:r>
            <a:r>
              <a:rPr lang="de-DE" dirty="0">
                <a:hlinkClick r:id="rId5"/>
              </a:rPr>
              <a:t> </a:t>
            </a:r>
            <a:br>
              <a:rPr lang="hu-HU" dirty="0">
                <a:hlinkClick r:id="rId5"/>
              </a:rPr>
            </a:br>
            <a:r>
              <a:rPr lang="de-DE" dirty="0">
                <a:hlinkClick r:id="rId5"/>
              </a:rPr>
              <a:t>Hans von Aachen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289823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455</TotalTime>
  <Words>588</Words>
  <Application>Microsoft Office PowerPoint</Application>
  <PresentationFormat>Szélesvásznú</PresentationFormat>
  <Paragraphs>43</Paragraphs>
  <Slides>19</Slides>
  <Notes>0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Book Antiqua</vt:lpstr>
      <vt:lpstr>Georgia</vt:lpstr>
      <vt:lpstr>Times New Roman</vt:lpstr>
      <vt:lpstr>Wingdings</vt:lpstr>
      <vt:lpstr>Kemény kötés</vt:lpstr>
      <vt:lpstr> </vt:lpstr>
      <vt:lpstr>1.Feladat Bibliai témájú festmények</vt:lpstr>
      <vt:lpstr>Noé bárkája</vt:lpstr>
      <vt:lpstr>Noé bárkája </vt:lpstr>
      <vt:lpstr>Ádám teremtése  Michelangelo</vt:lpstr>
      <vt:lpstr>Ádám teremtése</vt:lpstr>
      <vt:lpstr>Sámson és Delila Peter Paul Rubens</vt:lpstr>
      <vt:lpstr>Sámson és Delila Rubens</vt:lpstr>
      <vt:lpstr>Káin és Ábel Rubens</vt:lpstr>
      <vt:lpstr>Káin és Ábel Peter Paul Rubens(1600)</vt:lpstr>
      <vt:lpstr>Az utolsó vacsora Leonardo da Vinci</vt:lpstr>
      <vt:lpstr>Az utolsó vacsora Leonardo da Vinci</vt:lpstr>
      <vt:lpstr>Kedvenc festményünk:</vt:lpstr>
      <vt:lpstr>2.Feladat Dávid és Góliát</vt:lpstr>
      <vt:lpstr>Dávid és Góliát</vt:lpstr>
      <vt:lpstr>PowerPoint-bemutató</vt:lpstr>
      <vt:lpstr>3.Feladat Názáret</vt:lpstr>
      <vt:lpstr>Názáret</vt:lpstr>
      <vt:lpstr>Adj a bölcsnek, és még bölcsebb lesz, tanítsd az igazat, és ő gyarapítja tudását!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Projektfeladatok</dc:title>
  <dc:creator>David Fleischman</dc:creator>
  <cp:lastModifiedBy>Erzsébet Kuktin</cp:lastModifiedBy>
  <cp:revision>42</cp:revision>
  <dcterms:created xsi:type="dcterms:W3CDTF">2019-11-23T19:18:41Z</dcterms:created>
  <dcterms:modified xsi:type="dcterms:W3CDTF">2019-12-13T14:15:20Z</dcterms:modified>
</cp:coreProperties>
</file>