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Névtelen szakasz" id="{75319547-3584-4C5C-A64F-9AD7813248CA}">
          <p14:sldIdLst>
            <p14:sldId id="256"/>
            <p14:sldId id="257"/>
            <p14:sldId id="258"/>
            <p14:sldId id="259"/>
            <p14:sldId id="260"/>
            <p14:sldId id="261"/>
            <p14:sldId id="262"/>
            <p14:sldId id="263"/>
            <p14:sldId id="264"/>
            <p14:sldId id="265"/>
            <p14:sldId id="266"/>
            <p14:sldId id="267"/>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Közepesen sötét stílu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4" d="100"/>
          <a:sy n="94" d="100"/>
        </p:scale>
        <p:origin x="-84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9" name="Alcím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hu-HU" smtClean="0"/>
              <a:t>Alcím mintájának szerkesztése</a:t>
            </a:r>
            <a:endParaRPr kumimoji="0" lang="en-US"/>
          </a:p>
        </p:txBody>
      </p:sp>
      <p:sp>
        <p:nvSpPr>
          <p:cNvPr id="28" name="Cím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hu-HU" smtClean="0"/>
              <a:t>Mintacím szerkesztése</a:t>
            </a:r>
            <a:endParaRPr kumimoji="0" lang="en-US"/>
          </a:p>
        </p:txBody>
      </p:sp>
      <p:cxnSp>
        <p:nvCxnSpPr>
          <p:cNvPr id="8" name="Egyenes összekötő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Egyenes összekötő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Ellipszis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a:p>
        </p:txBody>
      </p:sp>
      <p:sp>
        <p:nvSpPr>
          <p:cNvPr id="15" name="Dátum helye 14"/>
          <p:cNvSpPr>
            <a:spLocks noGrp="1"/>
          </p:cNvSpPr>
          <p:nvPr>
            <p:ph type="dt" sz="half" idx="10"/>
          </p:nvPr>
        </p:nvSpPr>
        <p:spPr/>
        <p:txBody>
          <a:bodyPr/>
          <a:lstStyle/>
          <a:p>
            <a:fld id="{5D2FB5E2-5313-443B-A4B2-A8F6631035EF}" type="datetimeFigureOut">
              <a:rPr lang="hu-HU" smtClean="0"/>
              <a:t>2015.03.24.</a:t>
            </a:fld>
            <a:endParaRPr lang="hu-HU"/>
          </a:p>
        </p:txBody>
      </p:sp>
      <p:sp>
        <p:nvSpPr>
          <p:cNvPr id="16" name="Dia számának helye 15"/>
          <p:cNvSpPr>
            <a:spLocks noGrp="1"/>
          </p:cNvSpPr>
          <p:nvPr>
            <p:ph type="sldNum" sz="quarter" idx="11"/>
          </p:nvPr>
        </p:nvSpPr>
        <p:spPr/>
        <p:txBody>
          <a:bodyPr/>
          <a:lstStyle/>
          <a:p>
            <a:fld id="{6B2444AA-351D-470D-8F9A-DC0286022F18}" type="slidenum">
              <a:rPr lang="hu-HU" smtClean="0"/>
              <a:t>‹#›</a:t>
            </a:fld>
            <a:endParaRPr lang="hu-HU"/>
          </a:p>
        </p:txBody>
      </p:sp>
      <p:sp>
        <p:nvSpPr>
          <p:cNvPr id="17" name="Élőláb helye 16"/>
          <p:cNvSpPr>
            <a:spLocks noGrp="1"/>
          </p:cNvSpPr>
          <p:nvPr>
            <p:ph type="ftr" sz="quarter" idx="12"/>
          </p:nvPr>
        </p:nvSpPr>
        <p:spPr/>
        <p:txBody>
          <a:bodyPr/>
          <a:lstStyle/>
          <a:p>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kumimoji="0" lang="hu-HU" smtClean="0"/>
              <a:t>Mintacím szerkesztése</a:t>
            </a:r>
            <a:endParaRPr kumimoji="0" lang="en-US"/>
          </a:p>
        </p:txBody>
      </p:sp>
      <p:sp>
        <p:nvSpPr>
          <p:cNvPr id="3" name="Függőleges szöveg helye 2"/>
          <p:cNvSpPr>
            <a:spLocks noGrp="1"/>
          </p:cNvSpPr>
          <p:nvPr>
            <p:ph type="body" orient="vert" idx="1"/>
          </p:nvPr>
        </p:nvSpPr>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5D2FB5E2-5313-443B-A4B2-A8F6631035EF}" type="datetimeFigureOut">
              <a:rPr lang="hu-HU" smtClean="0"/>
              <a:t>2015.03.24.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B2444AA-351D-470D-8F9A-DC0286022F18}" type="slidenum">
              <a:rPr lang="hu-HU" smtClean="0"/>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kumimoji="0" lang="hu-HU" smtClean="0"/>
              <a:t>Mintacím szerkesztése</a:t>
            </a:r>
            <a:endParaRPr kumimoji="0" lang="en-US"/>
          </a:p>
        </p:txBody>
      </p:sp>
      <p:sp>
        <p:nvSpPr>
          <p:cNvPr id="3" name="Függőleges szöveg helye 2"/>
          <p:cNvSpPr>
            <a:spLocks noGrp="1"/>
          </p:cNvSpPr>
          <p:nvPr>
            <p:ph type="body" orient="vert" idx="1"/>
          </p:nvPr>
        </p:nvSpPr>
        <p:spPr>
          <a:xfrm>
            <a:off x="457200" y="274638"/>
            <a:ext cx="6019800" cy="5851525"/>
          </a:xfrm>
        </p:spPr>
        <p:txBody>
          <a:bodyPr vert="eaVert"/>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4" name="Dátum helye 3"/>
          <p:cNvSpPr>
            <a:spLocks noGrp="1"/>
          </p:cNvSpPr>
          <p:nvPr>
            <p:ph type="dt" sz="half" idx="10"/>
          </p:nvPr>
        </p:nvSpPr>
        <p:spPr/>
        <p:txBody>
          <a:bodyPr/>
          <a:lstStyle/>
          <a:p>
            <a:fld id="{5D2FB5E2-5313-443B-A4B2-A8F6631035EF}" type="datetimeFigureOut">
              <a:rPr lang="hu-HU" smtClean="0"/>
              <a:t>2015.03.24.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B2444AA-351D-470D-8F9A-DC0286022F18}" type="slidenum">
              <a:rPr lang="hu-HU" smtClean="0"/>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9" name="Tartalom helye 8"/>
          <p:cNvSpPr>
            <a:spLocks noGrp="1"/>
          </p:cNvSpPr>
          <p:nvPr>
            <p:ph idx="1"/>
          </p:nvPr>
        </p:nvSpPr>
        <p:spPr>
          <a:xfrm>
            <a:off x="457200" y="1524000"/>
            <a:ext cx="8229600" cy="4572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4" name="Dátum helye 13"/>
          <p:cNvSpPr>
            <a:spLocks noGrp="1"/>
          </p:cNvSpPr>
          <p:nvPr>
            <p:ph type="dt" sz="half" idx="14"/>
          </p:nvPr>
        </p:nvSpPr>
        <p:spPr/>
        <p:txBody>
          <a:bodyPr/>
          <a:lstStyle/>
          <a:p>
            <a:fld id="{5D2FB5E2-5313-443B-A4B2-A8F6631035EF}" type="datetimeFigureOut">
              <a:rPr lang="hu-HU" smtClean="0"/>
              <a:t>2015.03.24.</a:t>
            </a:fld>
            <a:endParaRPr lang="hu-HU"/>
          </a:p>
        </p:txBody>
      </p:sp>
      <p:sp>
        <p:nvSpPr>
          <p:cNvPr id="15" name="Dia számának helye 14"/>
          <p:cNvSpPr>
            <a:spLocks noGrp="1"/>
          </p:cNvSpPr>
          <p:nvPr>
            <p:ph type="sldNum" sz="quarter" idx="15"/>
          </p:nvPr>
        </p:nvSpPr>
        <p:spPr/>
        <p:txBody>
          <a:bodyPr/>
          <a:lstStyle>
            <a:lvl1pPr algn="ctr">
              <a:defRPr/>
            </a:lvl1pPr>
          </a:lstStyle>
          <a:p>
            <a:fld id="{6B2444AA-351D-470D-8F9A-DC0286022F18}" type="slidenum">
              <a:rPr lang="hu-HU" smtClean="0"/>
              <a:t>‹#›</a:t>
            </a:fld>
            <a:endParaRPr lang="hu-HU"/>
          </a:p>
        </p:txBody>
      </p:sp>
      <p:sp>
        <p:nvSpPr>
          <p:cNvPr id="16" name="Élőláb helye 15"/>
          <p:cNvSpPr>
            <a:spLocks noGrp="1"/>
          </p:cNvSpPr>
          <p:nvPr>
            <p:ph type="ftr" sz="quarter" idx="16"/>
          </p:nvPr>
        </p:nvSpPr>
        <p:spPr/>
        <p:txBody>
          <a:bodyPr/>
          <a:lstStyle/>
          <a:p>
            <a:endParaRPr lang="hu-HU"/>
          </a:p>
        </p:txBody>
      </p:sp>
      <p:sp>
        <p:nvSpPr>
          <p:cNvPr id="17" name="Cím 16"/>
          <p:cNvSpPr>
            <a:spLocks noGrp="1"/>
          </p:cNvSpPr>
          <p:nvPr>
            <p:ph type="title"/>
          </p:nvPr>
        </p:nvSpPr>
        <p:spPr/>
        <p:txBody>
          <a:bodyPr rtlCol="0" anchor="b" anchorCtr="0"/>
          <a:lstStyle/>
          <a:p>
            <a:r>
              <a:rPr kumimoji="0" lang="hu-HU" smtClean="0"/>
              <a:t>Mintacím szerkesztése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4" name="Dátum helye 3"/>
          <p:cNvSpPr>
            <a:spLocks noGrp="1"/>
          </p:cNvSpPr>
          <p:nvPr>
            <p:ph type="dt" sz="half" idx="10"/>
          </p:nvPr>
        </p:nvSpPr>
        <p:spPr/>
        <p:txBody>
          <a:bodyPr/>
          <a:lstStyle/>
          <a:p>
            <a:fld id="{5D2FB5E2-5313-443B-A4B2-A8F6631035EF}" type="datetimeFigureOut">
              <a:rPr lang="hu-HU" smtClean="0"/>
              <a:t>2015.03.24.</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B2444AA-351D-470D-8F9A-DC0286022F18}" type="slidenum">
              <a:rPr lang="hu-HU" smtClean="0"/>
              <a:t>‹#›</a:t>
            </a:fld>
            <a:endParaRPr lang="hu-HU"/>
          </a:p>
        </p:txBody>
      </p:sp>
      <p:sp>
        <p:nvSpPr>
          <p:cNvPr id="2" name="Cím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hu-HU" smtClean="0"/>
              <a:t>Mintacím szerkesztése</a:t>
            </a:r>
            <a:endParaRPr kumimoji="0" lang="en-US"/>
          </a:p>
        </p:txBody>
      </p:sp>
      <p:sp>
        <p:nvSpPr>
          <p:cNvPr id="3" name="Szöveg helye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hu-HU" smtClean="0"/>
              <a:t>Mintaszöveg szerkesztése</a:t>
            </a:r>
          </a:p>
        </p:txBody>
      </p:sp>
      <p:cxnSp>
        <p:nvCxnSpPr>
          <p:cNvPr id="7" name="Egyenes összekötő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5" name="Dátum helye 4"/>
          <p:cNvSpPr>
            <a:spLocks noGrp="1"/>
          </p:cNvSpPr>
          <p:nvPr>
            <p:ph type="dt" sz="half" idx="10"/>
          </p:nvPr>
        </p:nvSpPr>
        <p:spPr/>
        <p:txBody>
          <a:bodyPr/>
          <a:lstStyle/>
          <a:p>
            <a:fld id="{5D2FB5E2-5313-443B-A4B2-A8F6631035EF}" type="datetimeFigureOut">
              <a:rPr lang="hu-HU" smtClean="0"/>
              <a:t>2015.03.24.</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B2444AA-351D-470D-8F9A-DC0286022F18}" type="slidenum">
              <a:rPr lang="hu-HU" smtClean="0"/>
              <a:t>‹#›</a:t>
            </a:fld>
            <a:endParaRPr lang="hu-HU"/>
          </a:p>
        </p:txBody>
      </p:sp>
      <p:sp>
        <p:nvSpPr>
          <p:cNvPr id="2" name="Cím 1"/>
          <p:cNvSpPr>
            <a:spLocks noGrp="1"/>
          </p:cNvSpPr>
          <p:nvPr>
            <p:ph type="title"/>
          </p:nvPr>
        </p:nvSpPr>
        <p:spPr/>
        <p:txBody>
          <a:bodyPr/>
          <a:lstStyle/>
          <a:p>
            <a:r>
              <a:rPr kumimoji="0" lang="hu-HU" smtClean="0"/>
              <a:t>Mintacím szerkesztése</a:t>
            </a:r>
            <a:endParaRPr kumimoji="0" lang="en-US"/>
          </a:p>
        </p:txBody>
      </p:sp>
      <p:sp>
        <p:nvSpPr>
          <p:cNvPr id="11" name="Tartalom helye 10"/>
          <p:cNvSpPr>
            <a:spLocks noGrp="1"/>
          </p:cNvSpPr>
          <p:nvPr>
            <p:ph sz="half" idx="1"/>
          </p:nvPr>
        </p:nvSpPr>
        <p:spPr>
          <a:xfrm>
            <a:off x="457200" y="1524000"/>
            <a:ext cx="4059936" cy="4572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13" name="Tartalom helye 12"/>
          <p:cNvSpPr>
            <a:spLocks noGrp="1"/>
          </p:cNvSpPr>
          <p:nvPr>
            <p:ph sz="half" idx="2"/>
          </p:nvPr>
        </p:nvSpPr>
        <p:spPr>
          <a:xfrm>
            <a:off x="4648200" y="1524000"/>
            <a:ext cx="4059936" cy="4572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9" name="Dia számának helye 8"/>
          <p:cNvSpPr>
            <a:spLocks noGrp="1"/>
          </p:cNvSpPr>
          <p:nvPr>
            <p:ph type="sldNum" sz="quarter" idx="12"/>
          </p:nvPr>
        </p:nvSpPr>
        <p:spPr/>
        <p:txBody>
          <a:bodyPr/>
          <a:lstStyle/>
          <a:p>
            <a:fld id="{6B2444AA-351D-470D-8F9A-DC0286022F18}" type="slidenum">
              <a:rPr lang="hu-HU" smtClean="0"/>
              <a:t>‹#›</a:t>
            </a:fld>
            <a:endParaRPr lang="hu-HU"/>
          </a:p>
        </p:txBody>
      </p:sp>
      <p:sp>
        <p:nvSpPr>
          <p:cNvPr id="8" name="Élőláb helye 7"/>
          <p:cNvSpPr>
            <a:spLocks noGrp="1"/>
          </p:cNvSpPr>
          <p:nvPr>
            <p:ph type="ftr" sz="quarter" idx="11"/>
          </p:nvPr>
        </p:nvSpPr>
        <p:spPr/>
        <p:txBody>
          <a:bodyPr/>
          <a:lstStyle/>
          <a:p>
            <a:endParaRPr lang="hu-HU"/>
          </a:p>
        </p:txBody>
      </p:sp>
      <p:sp>
        <p:nvSpPr>
          <p:cNvPr id="7" name="Dátum helye 6"/>
          <p:cNvSpPr>
            <a:spLocks noGrp="1"/>
          </p:cNvSpPr>
          <p:nvPr>
            <p:ph type="dt" sz="half" idx="10"/>
          </p:nvPr>
        </p:nvSpPr>
        <p:spPr/>
        <p:txBody>
          <a:bodyPr/>
          <a:lstStyle/>
          <a:p>
            <a:fld id="{5D2FB5E2-5313-443B-A4B2-A8F6631035EF}" type="datetimeFigureOut">
              <a:rPr lang="hu-HU" smtClean="0"/>
              <a:t>2015.03.24.</a:t>
            </a:fld>
            <a:endParaRPr lang="hu-HU"/>
          </a:p>
        </p:txBody>
      </p:sp>
      <p:sp>
        <p:nvSpPr>
          <p:cNvPr id="3" name="Szöveg helye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sp>
        <p:nvSpPr>
          <p:cNvPr id="32" name="Tartalom helye 31"/>
          <p:cNvSpPr>
            <a:spLocks noGrp="1"/>
          </p:cNvSpPr>
          <p:nvPr>
            <p:ph sz="half" idx="2"/>
          </p:nvPr>
        </p:nvSpPr>
        <p:spPr>
          <a:xfrm>
            <a:off x="457200" y="2201896"/>
            <a:ext cx="4038600" cy="3913632"/>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34" name="Tartalom helye 33"/>
          <p:cNvSpPr>
            <a:spLocks noGrp="1"/>
          </p:cNvSpPr>
          <p:nvPr>
            <p:ph sz="quarter" idx="4"/>
          </p:nvPr>
        </p:nvSpPr>
        <p:spPr>
          <a:xfrm>
            <a:off x="4649788" y="2201896"/>
            <a:ext cx="4038600" cy="3913632"/>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2" name="Cím 1"/>
          <p:cNvSpPr>
            <a:spLocks noGrp="1"/>
          </p:cNvSpPr>
          <p:nvPr>
            <p:ph type="title"/>
          </p:nvPr>
        </p:nvSpPr>
        <p:spPr>
          <a:xfrm>
            <a:off x="457200" y="155448"/>
            <a:ext cx="8229600" cy="1143000"/>
          </a:xfrm>
        </p:spPr>
        <p:txBody>
          <a:bodyPr anchor="b" anchorCtr="0"/>
          <a:lstStyle>
            <a:lvl1pPr>
              <a:defRPr/>
            </a:lvl1pPr>
          </a:lstStyle>
          <a:p>
            <a:r>
              <a:rPr kumimoji="0" lang="hu-HU" smtClean="0"/>
              <a:t>Mintacím szerkesztése</a:t>
            </a:r>
            <a:endParaRPr kumimoji="0" lang="en-US"/>
          </a:p>
        </p:txBody>
      </p:sp>
      <p:sp>
        <p:nvSpPr>
          <p:cNvPr id="12" name="Szöveg helye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hu-HU" smtClean="0"/>
              <a:t>Mintaszöveg szerkesztése</a:t>
            </a:r>
          </a:p>
        </p:txBody>
      </p:sp>
      <p:cxnSp>
        <p:nvCxnSpPr>
          <p:cNvPr id="10" name="Egyenes összekötő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Egyenes összekötő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3" name="Dátum helye 2"/>
          <p:cNvSpPr>
            <a:spLocks noGrp="1"/>
          </p:cNvSpPr>
          <p:nvPr>
            <p:ph type="dt" sz="half" idx="10"/>
          </p:nvPr>
        </p:nvSpPr>
        <p:spPr/>
        <p:txBody>
          <a:bodyPr/>
          <a:lstStyle/>
          <a:p>
            <a:fld id="{5D2FB5E2-5313-443B-A4B2-A8F6631035EF}" type="datetimeFigureOut">
              <a:rPr lang="hu-HU" smtClean="0"/>
              <a:t>2015.03.24.</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6B2444AA-351D-470D-8F9A-DC0286022F18}" type="slidenum">
              <a:rPr lang="hu-HU" smtClean="0"/>
              <a:t>‹#›</a:t>
            </a:fld>
            <a:endParaRPr lang="hu-HU"/>
          </a:p>
        </p:txBody>
      </p:sp>
      <p:sp>
        <p:nvSpPr>
          <p:cNvPr id="2" name="Cím 1"/>
          <p:cNvSpPr>
            <a:spLocks noGrp="1"/>
          </p:cNvSpPr>
          <p:nvPr>
            <p:ph type="title"/>
          </p:nvPr>
        </p:nvSpPr>
        <p:spPr/>
        <p:txBody>
          <a:bodyPr/>
          <a:lstStyle/>
          <a:p>
            <a:r>
              <a:rPr kumimoji="0" lang="hu-HU" smtClean="0"/>
              <a:t>Mintacím szerkesztése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5D2FB5E2-5313-443B-A4B2-A8F6631035EF}" type="datetimeFigureOut">
              <a:rPr lang="hu-HU" smtClean="0"/>
              <a:t>2015.03.24.</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6B2444AA-351D-470D-8F9A-DC0286022F18}" type="slidenum">
              <a:rPr lang="hu-HU" smtClean="0"/>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Tartalomrész képaláírással">
    <p:spTree>
      <p:nvGrpSpPr>
        <p:cNvPr id="1" name=""/>
        <p:cNvGrpSpPr/>
        <p:nvPr/>
      </p:nvGrpSpPr>
      <p:grpSpPr>
        <a:xfrm>
          <a:off x="0" y="0"/>
          <a:ext cx="0" cy="0"/>
          <a:chOff x="0" y="0"/>
          <a:chExt cx="0" cy="0"/>
        </a:xfrm>
      </p:grpSpPr>
      <p:sp>
        <p:nvSpPr>
          <p:cNvPr id="29" name="Tartalom helye 28"/>
          <p:cNvSpPr>
            <a:spLocks noGrp="1"/>
          </p:cNvSpPr>
          <p:nvPr>
            <p:ph sz="quarter" idx="1"/>
          </p:nvPr>
        </p:nvSpPr>
        <p:spPr>
          <a:xfrm>
            <a:off x="457200" y="457200"/>
            <a:ext cx="6248400" cy="5715000"/>
          </a:xfrm>
        </p:spPr>
        <p:txBody>
          <a:bodyPr/>
          <a:lstStyle/>
          <a:p>
            <a:pPr lvl="0" eaLnBrk="1" latinLnBrk="0" hangingPunct="1"/>
            <a:r>
              <a:rPr lang="hu-HU" smtClean="0"/>
              <a:t>Mintaszöveg szerkesztése</a:t>
            </a:r>
          </a:p>
          <a:p>
            <a:pPr lvl="1" eaLnBrk="1" latinLnBrk="0" hangingPunct="1"/>
            <a:r>
              <a:rPr lang="hu-HU" smtClean="0"/>
              <a:t>Második szint</a:t>
            </a:r>
          </a:p>
          <a:p>
            <a:pPr lvl="2" eaLnBrk="1" latinLnBrk="0" hangingPunct="1"/>
            <a:r>
              <a:rPr lang="hu-HU" smtClean="0"/>
              <a:t>Harmadik szint</a:t>
            </a:r>
          </a:p>
          <a:p>
            <a:pPr lvl="3" eaLnBrk="1" latinLnBrk="0" hangingPunct="1"/>
            <a:r>
              <a:rPr lang="hu-HU" smtClean="0"/>
              <a:t>Negyedik szint</a:t>
            </a:r>
          </a:p>
          <a:p>
            <a:pPr lvl="4" eaLnBrk="1" latinLnBrk="0" hangingPunct="1"/>
            <a:r>
              <a:rPr lang="hu-HU" smtClean="0"/>
              <a:t>Ötödik szint</a:t>
            </a:r>
            <a:endParaRPr kumimoji="0" lang="en-US"/>
          </a:p>
        </p:txBody>
      </p:sp>
      <p:sp>
        <p:nvSpPr>
          <p:cNvPr id="3" name="Szöveg helye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hu-HU" smtClean="0"/>
              <a:t>Mintaszöveg szerkesztése</a:t>
            </a:r>
          </a:p>
        </p:txBody>
      </p:sp>
      <p:sp>
        <p:nvSpPr>
          <p:cNvPr id="31" name="Cím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hu-HU" smtClean="0"/>
              <a:t>Mintacím szerkesztése</a:t>
            </a:r>
            <a:endParaRPr kumimoji="0" lang="en-US"/>
          </a:p>
        </p:txBody>
      </p:sp>
      <p:sp>
        <p:nvSpPr>
          <p:cNvPr id="8" name="Dátum helye 7"/>
          <p:cNvSpPr>
            <a:spLocks noGrp="1"/>
          </p:cNvSpPr>
          <p:nvPr>
            <p:ph type="dt" sz="half" idx="14"/>
          </p:nvPr>
        </p:nvSpPr>
        <p:spPr/>
        <p:txBody>
          <a:bodyPr/>
          <a:lstStyle/>
          <a:p>
            <a:fld id="{5D2FB5E2-5313-443B-A4B2-A8F6631035EF}" type="datetimeFigureOut">
              <a:rPr lang="hu-HU" smtClean="0"/>
              <a:t>2015.03.24.</a:t>
            </a:fld>
            <a:endParaRPr lang="hu-HU"/>
          </a:p>
        </p:txBody>
      </p:sp>
      <p:sp>
        <p:nvSpPr>
          <p:cNvPr id="9" name="Dia számának helye 8"/>
          <p:cNvSpPr>
            <a:spLocks noGrp="1"/>
          </p:cNvSpPr>
          <p:nvPr>
            <p:ph type="sldNum" sz="quarter" idx="15"/>
          </p:nvPr>
        </p:nvSpPr>
        <p:spPr/>
        <p:txBody>
          <a:bodyPr/>
          <a:lstStyle/>
          <a:p>
            <a:fld id="{6B2444AA-351D-470D-8F9A-DC0286022F18}" type="slidenum">
              <a:rPr lang="hu-HU" smtClean="0"/>
              <a:t>‹#›</a:t>
            </a:fld>
            <a:endParaRPr lang="hu-HU"/>
          </a:p>
        </p:txBody>
      </p:sp>
      <p:sp>
        <p:nvSpPr>
          <p:cNvPr id="10" name="Élőláb helye 9"/>
          <p:cNvSpPr>
            <a:spLocks noGrp="1"/>
          </p:cNvSpPr>
          <p:nvPr>
            <p:ph type="ftr" sz="quarter" idx="16"/>
          </p:nvPr>
        </p:nvSpPr>
        <p:spPr/>
        <p:txBody>
          <a:bodyPr/>
          <a:lstStyle/>
          <a:p>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hu-HU" smtClean="0"/>
              <a:t>Mintacím szerkesztése</a:t>
            </a:r>
            <a:endParaRPr kumimoji="0" lang="en-US"/>
          </a:p>
        </p:txBody>
      </p:sp>
      <p:sp>
        <p:nvSpPr>
          <p:cNvPr id="3" name="Kép helye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hu-HU" smtClean="0"/>
              <a:t>Kép beszúrásához kattintson az ikonra</a:t>
            </a:r>
            <a:endParaRPr kumimoji="0" lang="en-US"/>
          </a:p>
        </p:txBody>
      </p:sp>
      <p:sp>
        <p:nvSpPr>
          <p:cNvPr id="4" name="Szöveg helye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hu-HU" smtClean="0"/>
              <a:t>Mintaszöveg szerkesztése</a:t>
            </a:r>
          </a:p>
        </p:txBody>
      </p:sp>
      <p:sp>
        <p:nvSpPr>
          <p:cNvPr id="8" name="Dátum helye 7"/>
          <p:cNvSpPr>
            <a:spLocks noGrp="1"/>
          </p:cNvSpPr>
          <p:nvPr>
            <p:ph type="dt" sz="half" idx="10"/>
          </p:nvPr>
        </p:nvSpPr>
        <p:spPr/>
        <p:txBody>
          <a:bodyPr/>
          <a:lstStyle/>
          <a:p>
            <a:fld id="{5D2FB5E2-5313-443B-A4B2-A8F6631035EF}" type="datetimeFigureOut">
              <a:rPr lang="hu-HU" smtClean="0"/>
              <a:t>2015.03.24.</a:t>
            </a:fld>
            <a:endParaRPr lang="hu-HU"/>
          </a:p>
        </p:txBody>
      </p:sp>
      <p:sp>
        <p:nvSpPr>
          <p:cNvPr id="9" name="Dia számának helye 8"/>
          <p:cNvSpPr>
            <a:spLocks noGrp="1"/>
          </p:cNvSpPr>
          <p:nvPr>
            <p:ph type="sldNum" sz="quarter" idx="11"/>
          </p:nvPr>
        </p:nvSpPr>
        <p:spPr/>
        <p:txBody>
          <a:bodyPr/>
          <a:lstStyle/>
          <a:p>
            <a:fld id="{6B2444AA-351D-470D-8F9A-DC0286022F18}" type="slidenum">
              <a:rPr lang="hu-HU" smtClean="0"/>
              <a:t>‹#›</a:t>
            </a:fld>
            <a:endParaRPr lang="hu-HU"/>
          </a:p>
        </p:txBody>
      </p:sp>
      <p:sp>
        <p:nvSpPr>
          <p:cNvPr id="10" name="Élőláb helye 9"/>
          <p:cNvSpPr>
            <a:spLocks noGrp="1"/>
          </p:cNvSpPr>
          <p:nvPr>
            <p:ph type="ftr" sz="quarter" idx="12"/>
          </p:nvPr>
        </p:nvSpPr>
        <p:spPr/>
        <p:txBody>
          <a:bodyPr/>
          <a:lstStyle/>
          <a:p>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Szöveg helye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hu-HU" smtClean="0"/>
              <a:t>Mintaszöveg szerkesztése</a:t>
            </a:r>
          </a:p>
          <a:p>
            <a:pPr lvl="1" eaLnBrk="1" latinLnBrk="0" hangingPunct="1"/>
            <a:r>
              <a:rPr kumimoji="0" lang="hu-HU" smtClean="0"/>
              <a:t>Második szint</a:t>
            </a:r>
          </a:p>
          <a:p>
            <a:pPr lvl="2" eaLnBrk="1" latinLnBrk="0" hangingPunct="1"/>
            <a:r>
              <a:rPr kumimoji="0" lang="hu-HU" smtClean="0"/>
              <a:t>Harmadik szint</a:t>
            </a:r>
          </a:p>
          <a:p>
            <a:pPr lvl="3" eaLnBrk="1" latinLnBrk="0" hangingPunct="1"/>
            <a:r>
              <a:rPr kumimoji="0" lang="hu-HU" smtClean="0"/>
              <a:t>Negyedik szint</a:t>
            </a:r>
          </a:p>
          <a:p>
            <a:pPr lvl="4" eaLnBrk="1" latinLnBrk="0" hangingPunct="1"/>
            <a:r>
              <a:rPr kumimoji="0" lang="hu-HU" smtClean="0"/>
              <a:t>Ötödik szint</a:t>
            </a:r>
            <a:endParaRPr kumimoji="0" lang="en-US"/>
          </a:p>
        </p:txBody>
      </p:sp>
      <p:sp>
        <p:nvSpPr>
          <p:cNvPr id="24" name="Dátum helye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5D2FB5E2-5313-443B-A4B2-A8F6631035EF}" type="datetimeFigureOut">
              <a:rPr lang="hu-HU" smtClean="0"/>
              <a:t>2015.03.24.</a:t>
            </a:fld>
            <a:endParaRPr lang="hu-HU"/>
          </a:p>
        </p:txBody>
      </p:sp>
      <p:sp>
        <p:nvSpPr>
          <p:cNvPr id="10" name="Élőláb helye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hu-HU"/>
          </a:p>
        </p:txBody>
      </p:sp>
      <p:sp>
        <p:nvSpPr>
          <p:cNvPr id="22" name="Dia számának helye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6B2444AA-351D-470D-8F9A-DC0286022F18}" type="slidenum">
              <a:rPr lang="hu-HU" smtClean="0"/>
              <a:t>‹#›</a:t>
            </a:fld>
            <a:endParaRPr lang="hu-HU"/>
          </a:p>
        </p:txBody>
      </p:sp>
      <p:sp>
        <p:nvSpPr>
          <p:cNvPr id="5" name="Cím helye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hu-HU" smtClean="0"/>
              <a:t>Mintacím szerkesztése</a:t>
            </a:r>
            <a:endParaRPr kumimoji="0" lang="en-US"/>
          </a:p>
        </p:txBody>
      </p:sp>
    </p:spTree>
  </p:cSld>
  <p:clrMap bg1="dk1" tx1="lt1" bg2="dk2" tx2="lt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685800" y="404665"/>
            <a:ext cx="7772400" cy="2304255"/>
          </a:xfrm>
        </p:spPr>
        <p:txBody>
          <a:bodyPr>
            <a:noAutofit/>
          </a:bodyPr>
          <a:lstStyle/>
          <a:p>
            <a:r>
              <a:rPr lang="hu-HU" sz="11000" dirty="0" err="1" smtClean="0">
                <a:solidFill>
                  <a:schemeClr val="tx1">
                    <a:lumMod val="50000"/>
                  </a:schemeClr>
                </a:solidFill>
                <a:latin typeface="Freestyle Script" pitchFamily="66" charset="0"/>
              </a:rPr>
              <a:t>Moyen</a:t>
            </a:r>
            <a:r>
              <a:rPr lang="hu-HU" sz="11000" dirty="0" smtClean="0">
                <a:solidFill>
                  <a:schemeClr val="tx1">
                    <a:lumMod val="50000"/>
                  </a:schemeClr>
                </a:solidFill>
                <a:latin typeface="Freestyle Script" pitchFamily="66" charset="0"/>
              </a:rPr>
              <a:t> de </a:t>
            </a:r>
            <a:r>
              <a:rPr lang="hu-HU" sz="11000" dirty="0" err="1" smtClean="0">
                <a:solidFill>
                  <a:schemeClr val="tx1">
                    <a:lumMod val="50000"/>
                  </a:schemeClr>
                </a:solidFill>
                <a:latin typeface="Freestyle Script" pitchFamily="66" charset="0"/>
              </a:rPr>
              <a:t>transport</a:t>
            </a:r>
            <a:endParaRPr lang="hu-HU" sz="11000" dirty="0">
              <a:solidFill>
                <a:schemeClr val="tx1">
                  <a:lumMod val="50000"/>
                </a:schemeClr>
              </a:solidFill>
              <a:latin typeface="Freestyle Script" pitchFamily="66" charset="0"/>
            </a:endParaRPr>
          </a:p>
        </p:txBody>
      </p:sp>
      <p:sp>
        <p:nvSpPr>
          <p:cNvPr id="5" name="Téglalap 4"/>
          <p:cNvSpPr/>
          <p:nvPr/>
        </p:nvSpPr>
        <p:spPr>
          <a:xfrm>
            <a:off x="539552" y="3573016"/>
            <a:ext cx="4572000" cy="2862322"/>
          </a:xfrm>
          <a:prstGeom prst="rect">
            <a:avLst/>
          </a:prstGeom>
        </p:spPr>
        <p:txBody>
          <a:bodyPr>
            <a:spAutoFit/>
          </a:bodyPr>
          <a:lstStyle/>
          <a:p>
            <a:r>
              <a:rPr lang="hu-HU" dirty="0" err="1" smtClean="0">
                <a:solidFill>
                  <a:schemeClr val="bg1">
                    <a:lumMod val="95000"/>
                    <a:lumOff val="5000"/>
                  </a:schemeClr>
                </a:solidFill>
              </a:rPr>
              <a:t>Transports</a:t>
            </a:r>
            <a:r>
              <a:rPr lang="hu-HU" dirty="0" smtClean="0">
                <a:solidFill>
                  <a:schemeClr val="bg1">
                    <a:lumMod val="95000"/>
                    <a:lumOff val="5000"/>
                  </a:schemeClr>
                </a:solidFill>
              </a:rPr>
              <a:t>:</a:t>
            </a:r>
          </a:p>
          <a:p>
            <a:r>
              <a:rPr lang="hu-HU" dirty="0" err="1" smtClean="0">
                <a:solidFill>
                  <a:schemeClr val="bg1">
                    <a:lumMod val="95000"/>
                    <a:lumOff val="5000"/>
                  </a:schemeClr>
                </a:solidFill>
              </a:rPr>
              <a:t>-Transport</a:t>
            </a:r>
            <a:r>
              <a:rPr lang="hu-HU" dirty="0" smtClean="0">
                <a:solidFill>
                  <a:schemeClr val="bg1">
                    <a:lumMod val="95000"/>
                    <a:lumOff val="5000"/>
                  </a:schemeClr>
                </a:solidFill>
              </a:rPr>
              <a:t> </a:t>
            </a:r>
            <a:r>
              <a:rPr lang="hu-HU" dirty="0" err="1" smtClean="0">
                <a:solidFill>
                  <a:schemeClr val="bg1">
                    <a:lumMod val="95000"/>
                    <a:lumOff val="5000"/>
                  </a:schemeClr>
                </a:solidFill>
              </a:rPr>
              <a:t>routier</a:t>
            </a:r>
            <a:endParaRPr lang="hu-HU" dirty="0" smtClean="0">
              <a:solidFill>
                <a:schemeClr val="bg1">
                  <a:lumMod val="95000"/>
                  <a:lumOff val="5000"/>
                </a:schemeClr>
              </a:solidFill>
            </a:endParaRPr>
          </a:p>
          <a:p>
            <a:r>
              <a:rPr lang="hu-HU" dirty="0" err="1" smtClean="0">
                <a:solidFill>
                  <a:schemeClr val="bg1">
                    <a:lumMod val="95000"/>
                    <a:lumOff val="5000"/>
                  </a:schemeClr>
                </a:solidFill>
              </a:rPr>
              <a:t>-Transport</a:t>
            </a:r>
            <a:r>
              <a:rPr lang="hu-HU" dirty="0" smtClean="0">
                <a:solidFill>
                  <a:schemeClr val="bg1">
                    <a:lumMod val="95000"/>
                    <a:lumOff val="5000"/>
                  </a:schemeClr>
                </a:solidFill>
              </a:rPr>
              <a:t> </a:t>
            </a:r>
            <a:r>
              <a:rPr lang="hu-HU" dirty="0" err="1" smtClean="0">
                <a:solidFill>
                  <a:schemeClr val="bg1">
                    <a:lumMod val="95000"/>
                    <a:lumOff val="5000"/>
                  </a:schemeClr>
                </a:solidFill>
              </a:rPr>
              <a:t>ferroviaire</a:t>
            </a:r>
            <a:endParaRPr lang="hu-HU" dirty="0" smtClean="0">
              <a:solidFill>
                <a:schemeClr val="bg1">
                  <a:lumMod val="95000"/>
                  <a:lumOff val="5000"/>
                </a:schemeClr>
              </a:solidFill>
            </a:endParaRPr>
          </a:p>
          <a:p>
            <a:r>
              <a:rPr lang="hu-HU" dirty="0" err="1" smtClean="0">
                <a:solidFill>
                  <a:schemeClr val="bg1">
                    <a:lumMod val="95000"/>
                    <a:lumOff val="5000"/>
                  </a:schemeClr>
                </a:solidFill>
              </a:rPr>
              <a:t>-Transports</a:t>
            </a:r>
            <a:r>
              <a:rPr lang="hu-HU" dirty="0" smtClean="0">
                <a:solidFill>
                  <a:schemeClr val="bg1">
                    <a:lumMod val="95000"/>
                    <a:lumOff val="5000"/>
                  </a:schemeClr>
                </a:solidFill>
              </a:rPr>
              <a:t> par </a:t>
            </a:r>
            <a:r>
              <a:rPr lang="hu-HU" dirty="0" err="1" smtClean="0">
                <a:solidFill>
                  <a:schemeClr val="bg1">
                    <a:lumMod val="95000"/>
                    <a:lumOff val="5000"/>
                  </a:schemeClr>
                </a:solidFill>
              </a:rPr>
              <a:t>câble</a:t>
            </a:r>
            <a:endParaRPr lang="hu-HU" dirty="0" smtClean="0">
              <a:solidFill>
                <a:schemeClr val="bg1">
                  <a:lumMod val="95000"/>
                  <a:lumOff val="5000"/>
                </a:schemeClr>
              </a:solidFill>
            </a:endParaRPr>
          </a:p>
          <a:p>
            <a:r>
              <a:rPr lang="hu-HU" dirty="0" err="1" smtClean="0">
                <a:solidFill>
                  <a:schemeClr val="bg1">
                    <a:lumMod val="95000"/>
                    <a:lumOff val="5000"/>
                  </a:schemeClr>
                </a:solidFill>
              </a:rPr>
              <a:t>-Transport</a:t>
            </a:r>
            <a:r>
              <a:rPr lang="hu-HU" dirty="0" smtClean="0">
                <a:solidFill>
                  <a:schemeClr val="bg1">
                    <a:lumMod val="95000"/>
                    <a:lumOff val="5000"/>
                  </a:schemeClr>
                </a:solidFill>
              </a:rPr>
              <a:t> </a:t>
            </a:r>
            <a:r>
              <a:rPr lang="hu-HU" dirty="0" err="1" smtClean="0">
                <a:solidFill>
                  <a:schemeClr val="bg1">
                    <a:lumMod val="95000"/>
                    <a:lumOff val="5000"/>
                  </a:schemeClr>
                </a:solidFill>
              </a:rPr>
              <a:t>fluvial</a:t>
            </a:r>
            <a:endParaRPr lang="hu-HU" dirty="0" smtClean="0">
              <a:solidFill>
                <a:schemeClr val="bg1">
                  <a:lumMod val="95000"/>
                  <a:lumOff val="5000"/>
                </a:schemeClr>
              </a:solidFill>
            </a:endParaRPr>
          </a:p>
          <a:p>
            <a:r>
              <a:rPr lang="hu-HU" dirty="0" err="1" smtClean="0">
                <a:solidFill>
                  <a:schemeClr val="bg1">
                    <a:lumMod val="95000"/>
                    <a:lumOff val="5000"/>
                  </a:schemeClr>
                </a:solidFill>
              </a:rPr>
              <a:t>-Transport</a:t>
            </a:r>
            <a:r>
              <a:rPr lang="hu-HU" dirty="0" smtClean="0">
                <a:solidFill>
                  <a:schemeClr val="bg1">
                    <a:lumMod val="95000"/>
                    <a:lumOff val="5000"/>
                  </a:schemeClr>
                </a:solidFill>
              </a:rPr>
              <a:t> par </a:t>
            </a:r>
            <a:r>
              <a:rPr lang="hu-HU" dirty="0" err="1" smtClean="0">
                <a:solidFill>
                  <a:schemeClr val="bg1">
                    <a:lumMod val="95000"/>
                    <a:lumOff val="5000"/>
                  </a:schemeClr>
                </a:solidFill>
              </a:rPr>
              <a:t>installations</a:t>
            </a:r>
            <a:r>
              <a:rPr lang="hu-HU" dirty="0" smtClean="0">
                <a:solidFill>
                  <a:schemeClr val="bg1">
                    <a:lumMod val="95000"/>
                    <a:lumOff val="5000"/>
                  </a:schemeClr>
                </a:solidFill>
              </a:rPr>
              <a:t> fixes</a:t>
            </a:r>
          </a:p>
          <a:p>
            <a:r>
              <a:rPr lang="hu-HU" dirty="0" err="1" smtClean="0">
                <a:solidFill>
                  <a:schemeClr val="bg1">
                    <a:lumMod val="95000"/>
                    <a:lumOff val="5000"/>
                  </a:schemeClr>
                </a:solidFill>
              </a:rPr>
              <a:t>-Transport</a:t>
            </a:r>
            <a:r>
              <a:rPr lang="hu-HU" dirty="0" smtClean="0">
                <a:solidFill>
                  <a:schemeClr val="bg1">
                    <a:lumMod val="95000"/>
                    <a:lumOff val="5000"/>
                  </a:schemeClr>
                </a:solidFill>
              </a:rPr>
              <a:t> </a:t>
            </a:r>
            <a:r>
              <a:rPr lang="hu-HU" dirty="0" err="1" smtClean="0">
                <a:solidFill>
                  <a:schemeClr val="bg1">
                    <a:lumMod val="95000"/>
                    <a:lumOff val="5000"/>
                  </a:schemeClr>
                </a:solidFill>
              </a:rPr>
              <a:t>maritime</a:t>
            </a:r>
            <a:endParaRPr lang="hu-HU" dirty="0" smtClean="0">
              <a:solidFill>
                <a:schemeClr val="bg1">
                  <a:lumMod val="95000"/>
                  <a:lumOff val="5000"/>
                </a:schemeClr>
              </a:solidFill>
            </a:endParaRPr>
          </a:p>
          <a:p>
            <a:r>
              <a:rPr lang="hu-HU" dirty="0" err="1" smtClean="0">
                <a:solidFill>
                  <a:schemeClr val="bg1">
                    <a:lumMod val="95000"/>
                    <a:lumOff val="5000"/>
                  </a:schemeClr>
                </a:solidFill>
              </a:rPr>
              <a:t>-Transport</a:t>
            </a:r>
            <a:r>
              <a:rPr lang="hu-HU" dirty="0" smtClean="0">
                <a:solidFill>
                  <a:schemeClr val="bg1">
                    <a:lumMod val="95000"/>
                    <a:lumOff val="5000"/>
                  </a:schemeClr>
                </a:solidFill>
              </a:rPr>
              <a:t> </a:t>
            </a:r>
            <a:r>
              <a:rPr lang="hu-HU" dirty="0" err="1" smtClean="0">
                <a:solidFill>
                  <a:schemeClr val="bg1">
                    <a:lumMod val="95000"/>
                    <a:lumOff val="5000"/>
                  </a:schemeClr>
                </a:solidFill>
              </a:rPr>
              <a:t>multimodal</a:t>
            </a:r>
            <a:endParaRPr lang="hu-HU" dirty="0" smtClean="0">
              <a:solidFill>
                <a:schemeClr val="bg1">
                  <a:lumMod val="95000"/>
                  <a:lumOff val="5000"/>
                </a:schemeClr>
              </a:solidFill>
            </a:endParaRPr>
          </a:p>
          <a:p>
            <a:r>
              <a:rPr lang="hu-HU" dirty="0" err="1" smtClean="0">
                <a:solidFill>
                  <a:schemeClr val="bg1">
                    <a:lumMod val="95000"/>
                    <a:lumOff val="5000"/>
                  </a:schemeClr>
                </a:solidFill>
              </a:rPr>
              <a:t>-Transport</a:t>
            </a:r>
            <a:r>
              <a:rPr lang="hu-HU" dirty="0" smtClean="0">
                <a:solidFill>
                  <a:schemeClr val="bg1">
                    <a:lumMod val="95000"/>
                    <a:lumOff val="5000"/>
                  </a:schemeClr>
                </a:solidFill>
              </a:rPr>
              <a:t> </a:t>
            </a:r>
            <a:r>
              <a:rPr lang="hu-HU" dirty="0" err="1" smtClean="0">
                <a:solidFill>
                  <a:schemeClr val="bg1">
                    <a:lumMod val="95000"/>
                    <a:lumOff val="5000"/>
                  </a:schemeClr>
                </a:solidFill>
              </a:rPr>
              <a:t>aérien</a:t>
            </a:r>
            <a:endParaRPr lang="hu-HU" dirty="0" smtClean="0">
              <a:solidFill>
                <a:schemeClr val="bg1">
                  <a:lumMod val="95000"/>
                  <a:lumOff val="5000"/>
                </a:schemeClr>
              </a:solidFill>
            </a:endParaRPr>
          </a:p>
          <a:p>
            <a:endParaRPr lang="hu-HU" dirty="0">
              <a:solidFill>
                <a:schemeClr val="bg1">
                  <a:lumMod val="95000"/>
                  <a:lumOff val="5000"/>
                </a:schemeClr>
              </a:solidFill>
            </a:endParaRPr>
          </a:p>
        </p:txBody>
      </p:sp>
    </p:spTree>
    <p:extLst>
      <p:ext uri="{BB962C8B-B14F-4D97-AF65-F5344CB8AC3E}">
        <p14:creationId xmlns:p14="http://schemas.microsoft.com/office/powerpoint/2010/main" val="308220997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1556792"/>
            <a:ext cx="8229600" cy="4572000"/>
          </a:xfrm>
        </p:spPr>
        <p:txBody>
          <a:bodyPr/>
          <a:lstStyle/>
          <a:p>
            <a:r>
              <a:rPr lang="hu-HU" dirty="0" smtClean="0"/>
              <a:t>3. </a:t>
            </a:r>
            <a:r>
              <a:rPr lang="hu-HU" sz="4400" dirty="0" smtClean="0"/>
              <a:t>Dimensions de la voiture:</a:t>
            </a:r>
          </a:p>
          <a:p>
            <a:endParaRPr lang="hu-HU" sz="4400" dirty="0"/>
          </a:p>
          <a:p>
            <a:endParaRPr lang="hu-HU" sz="4400" dirty="0" smtClean="0"/>
          </a:p>
          <a:p>
            <a:r>
              <a:rPr lang="hu-HU" sz="4400" dirty="0" smtClean="0"/>
              <a:t>4. Vitesse de la voiture (km/h):</a:t>
            </a:r>
            <a:endParaRPr lang="en-US" sz="4400"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7698429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539552" y="1124744"/>
            <a:ext cx="8229600" cy="5403304"/>
          </a:xfrm>
        </p:spPr>
        <p:txBody>
          <a:bodyPr/>
          <a:lstStyle/>
          <a:p>
            <a:r>
              <a:rPr lang="hu-HU" dirty="0" smtClean="0"/>
              <a:t>5. Invente! (találd ki).</a:t>
            </a:r>
          </a:p>
          <a:p>
            <a:endParaRPr lang="hu-HU" dirty="0"/>
          </a:p>
          <a:p>
            <a:pPr marL="0" indent="0">
              <a:buNone/>
            </a:pPr>
            <a:r>
              <a:rPr lang="hu-HU" sz="3200" dirty="0"/>
              <a:t> </a:t>
            </a:r>
            <a:r>
              <a:rPr lang="hu-HU" sz="3200" dirty="0" smtClean="0"/>
              <a:t>    v__t_r_</a:t>
            </a:r>
          </a:p>
          <a:p>
            <a:pPr marL="0" indent="0">
              <a:buNone/>
            </a:pPr>
            <a:r>
              <a:rPr lang="hu-HU" sz="3200" dirty="0"/>
              <a:t> </a:t>
            </a:r>
            <a:endParaRPr lang="hu-HU" sz="3200" dirty="0" smtClean="0"/>
          </a:p>
          <a:p>
            <a:pPr marL="0" indent="0">
              <a:buNone/>
            </a:pPr>
            <a:r>
              <a:rPr lang="hu-HU" sz="3200" dirty="0"/>
              <a:t> </a:t>
            </a:r>
            <a:r>
              <a:rPr lang="hu-HU" sz="3200" dirty="0" smtClean="0"/>
              <a:t>    V__o</a:t>
            </a:r>
          </a:p>
          <a:p>
            <a:pPr marL="0" indent="0">
              <a:buNone/>
            </a:pPr>
            <a:endParaRPr lang="hu-HU" sz="3200" dirty="0"/>
          </a:p>
          <a:p>
            <a:pPr marL="0" indent="0">
              <a:buNone/>
            </a:pPr>
            <a:r>
              <a:rPr lang="hu-HU" sz="3200" dirty="0" smtClean="0"/>
              <a:t>     H__l__o___r</a:t>
            </a:r>
          </a:p>
          <a:p>
            <a:pPr marL="0" indent="0">
              <a:buNone/>
            </a:pPr>
            <a:endParaRPr lang="hu-HU" sz="3200" dirty="0"/>
          </a:p>
          <a:p>
            <a:pPr marL="0" indent="0">
              <a:buNone/>
            </a:pPr>
            <a:r>
              <a:rPr lang="hu-HU" sz="3200" dirty="0" smtClean="0"/>
              <a:t>      B__e_u</a:t>
            </a:r>
          </a:p>
        </p:txBody>
      </p:sp>
    </p:spTree>
    <p:extLst>
      <p:ext uri="{BB962C8B-B14F-4D97-AF65-F5344CB8AC3E}">
        <p14:creationId xmlns:p14="http://schemas.microsoft.com/office/powerpoint/2010/main" val="25700621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67544" y="332656"/>
            <a:ext cx="8229600" cy="5796136"/>
          </a:xfrm>
        </p:spPr>
        <p:txBody>
          <a:bodyPr>
            <a:normAutofit/>
          </a:bodyPr>
          <a:lstStyle/>
          <a:p>
            <a:r>
              <a:rPr lang="hr-HR" sz="7200" dirty="0" smtClean="0"/>
              <a:t>Cr</a:t>
            </a:r>
            <a:r>
              <a:rPr lang="hu-HU" sz="7200" dirty="0" smtClean="0"/>
              <a:t>éé par:</a:t>
            </a:r>
          </a:p>
          <a:p>
            <a:pPr marL="0" indent="0">
              <a:buNone/>
            </a:pPr>
            <a:r>
              <a:rPr lang="hu-HU" sz="9600" dirty="0" smtClean="0"/>
              <a:t>Bús Alex et Káposzta Tamás</a:t>
            </a:r>
            <a:endParaRPr lang="sr-Latn-RS" sz="9600" dirty="0"/>
          </a:p>
        </p:txBody>
      </p:sp>
    </p:spTree>
    <p:extLst>
      <p:ext uri="{BB962C8B-B14F-4D97-AF65-F5344CB8AC3E}">
        <p14:creationId xmlns:p14="http://schemas.microsoft.com/office/powerpoint/2010/main" val="33864637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lex\Desktop\EU air routes.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60648"/>
            <a:ext cx="8280920" cy="6192688"/>
          </a:xfrm>
          <a:prstGeom prst="rect">
            <a:avLst/>
          </a:prstGeom>
          <a:noFill/>
          <a:extLst>
            <a:ext uri="{909E8E84-426E-40DD-AFC4-6F175D3DCCD1}">
              <a14:hiddenFill xmlns:a14="http://schemas.microsoft.com/office/drawing/2010/main">
                <a:solidFill>
                  <a:srgbClr val="FFFFFF"/>
                </a:solidFill>
              </a14:hiddenFill>
            </a:ext>
          </a:extLst>
        </p:spPr>
      </p:pic>
      <p:sp>
        <p:nvSpPr>
          <p:cNvPr id="3" name="Tartalom helye 2"/>
          <p:cNvSpPr>
            <a:spLocks noGrp="1"/>
          </p:cNvSpPr>
          <p:nvPr>
            <p:ph idx="1"/>
          </p:nvPr>
        </p:nvSpPr>
        <p:spPr>
          <a:xfrm>
            <a:off x="467544" y="260648"/>
            <a:ext cx="8229600" cy="4572000"/>
          </a:xfrm>
        </p:spPr>
        <p:txBody>
          <a:bodyPr>
            <a:normAutofit/>
          </a:bodyPr>
          <a:lstStyle/>
          <a:p>
            <a:r>
              <a:rPr lang="fr-FR" dirty="0" smtClean="0">
                <a:solidFill>
                  <a:schemeClr val="tx1">
                    <a:lumMod val="95000"/>
                  </a:schemeClr>
                </a:solidFill>
              </a:rPr>
              <a:t>Un mode de transport, ou moyen de transport, ou système de transport, c'est une forme particulière de transport qui se distingue principalement par le véhicule utilisé, et par conséquent par l'infrastructure qu'il met en œuvre. Lorsque plusieurs modes de transport sont associés pour concourir à la réalisation d'une opération de transport, c'est le terme multimodalité qui est utilisé.</a:t>
            </a:r>
            <a:endParaRPr lang="hu-HU" dirty="0">
              <a:solidFill>
                <a:schemeClr val="tx1">
                  <a:lumMod val="95000"/>
                </a:schemeClr>
              </a:solidFill>
            </a:endParaRPr>
          </a:p>
        </p:txBody>
      </p:sp>
    </p:spTree>
    <p:extLst>
      <p:ext uri="{BB962C8B-B14F-4D97-AF65-F5344CB8AC3E}">
        <p14:creationId xmlns:p14="http://schemas.microsoft.com/office/powerpoint/2010/main" val="2668215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95536" y="260648"/>
            <a:ext cx="8229600" cy="5976664"/>
          </a:xfrm>
        </p:spPr>
        <p:txBody>
          <a:bodyPr>
            <a:noAutofit/>
          </a:bodyPr>
          <a:lstStyle/>
          <a:p>
            <a:r>
              <a:rPr lang="hu-HU" sz="3200" dirty="0">
                <a:solidFill>
                  <a:schemeClr val="bg1">
                    <a:lumMod val="95000"/>
                    <a:lumOff val="5000"/>
                  </a:schemeClr>
                </a:solidFill>
              </a:rPr>
              <a:t>L</a:t>
            </a:r>
            <a:r>
              <a:rPr lang="fr-FR" sz="3200" dirty="0" smtClean="0">
                <a:solidFill>
                  <a:schemeClr val="bg1">
                    <a:lumMod val="95000"/>
                    <a:lumOff val="5000"/>
                  </a:schemeClr>
                </a:solidFill>
              </a:rPr>
              <a:t>e transport et la locomotion : par exemple, la marche, la course, le patin à roulettes, la trottinette, la raquette, et tant d'autres, sont des modes de locomotion, car ils servent uniquement à "se déplacer", et pas à déplacer quelque chose d'autre que soi-même.</a:t>
            </a:r>
          </a:p>
          <a:p>
            <a:r>
              <a:rPr lang="hu-HU" sz="3200" dirty="0">
                <a:solidFill>
                  <a:schemeClr val="bg1">
                    <a:lumMod val="95000"/>
                    <a:lumOff val="5000"/>
                  </a:schemeClr>
                </a:solidFill>
              </a:rPr>
              <a:t>L</a:t>
            </a:r>
            <a:r>
              <a:rPr lang="fr-FR" sz="3200" dirty="0" smtClean="0">
                <a:solidFill>
                  <a:schemeClr val="bg1">
                    <a:lumMod val="95000"/>
                    <a:lumOff val="5000"/>
                  </a:schemeClr>
                </a:solidFill>
              </a:rPr>
              <a:t>e mode de transport et le mode de propulsion : par exemple, la propulsion peut être animale, éolienne</a:t>
            </a:r>
            <a:r>
              <a:rPr lang="hr-HR" sz="3200" dirty="0" smtClean="0">
                <a:solidFill>
                  <a:schemeClr val="bg1">
                    <a:lumMod val="95000"/>
                    <a:lumOff val="5000"/>
                  </a:schemeClr>
                </a:solidFill>
              </a:rPr>
              <a:t>, </a:t>
            </a:r>
            <a:r>
              <a:rPr lang="fr-FR" sz="3200" dirty="0" smtClean="0">
                <a:solidFill>
                  <a:schemeClr val="bg1">
                    <a:lumMod val="95000"/>
                    <a:lumOff val="5000"/>
                  </a:schemeClr>
                </a:solidFill>
              </a:rPr>
              <a:t>motorisée (moteurs thermiques ou moteurs électriques).</a:t>
            </a:r>
            <a:endParaRPr lang="hu-HU" sz="3200" dirty="0">
              <a:solidFill>
                <a:schemeClr val="bg1">
                  <a:lumMod val="95000"/>
                  <a:lumOff val="5000"/>
                </a:schemeClr>
              </a:solidFill>
            </a:endParaRPr>
          </a:p>
        </p:txBody>
      </p:sp>
    </p:spTree>
    <p:extLst>
      <p:ext uri="{BB962C8B-B14F-4D97-AF65-F5344CB8AC3E}">
        <p14:creationId xmlns:p14="http://schemas.microsoft.com/office/powerpoint/2010/main" val="94622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179512" y="332656"/>
            <a:ext cx="3960440" cy="5904656"/>
          </a:xfrm>
        </p:spPr>
        <p:txBody>
          <a:bodyPr>
            <a:normAutofit fontScale="92500" lnSpcReduction="10000"/>
          </a:bodyPr>
          <a:lstStyle/>
          <a:p>
            <a:r>
              <a:rPr lang="fr-FR" dirty="0" smtClean="0">
                <a:solidFill>
                  <a:schemeClr val="bg1">
                    <a:lumMod val="95000"/>
                    <a:lumOff val="5000"/>
                  </a:schemeClr>
                </a:solidFill>
              </a:rPr>
              <a:t>Un mode de transport est, dans un sens plus général, un accessoire utilisé par un être humain afin de se déplacer du point A au point B. Pour posséder le statut de moyen de transport, celui-ci doit être accessible au public et posséder une instance de brevet approuvée. Il y a également les modes de transport en commun, tels </a:t>
            </a:r>
            <a:r>
              <a:rPr lang="fr-FR" b="1" dirty="0" smtClean="0">
                <a:solidFill>
                  <a:schemeClr val="bg1">
                    <a:lumMod val="95000"/>
                    <a:lumOff val="5000"/>
                  </a:schemeClr>
                </a:solidFill>
              </a:rPr>
              <a:t>que l'autocar, le métro, le train, le taxi, le monorail</a:t>
            </a:r>
            <a:r>
              <a:rPr lang="fr-FR" dirty="0" smtClean="0">
                <a:solidFill>
                  <a:schemeClr val="bg1">
                    <a:lumMod val="95000"/>
                    <a:lumOff val="5000"/>
                  </a:schemeClr>
                </a:solidFill>
              </a:rPr>
              <a:t>... et bien d'autres.</a:t>
            </a:r>
            <a:endParaRPr lang="hu-HU" dirty="0">
              <a:solidFill>
                <a:schemeClr val="bg1">
                  <a:lumMod val="95000"/>
                  <a:lumOff val="5000"/>
                </a:schemeClr>
              </a:solidFill>
            </a:endParaRPr>
          </a:p>
        </p:txBody>
      </p:sp>
      <p:pic>
        <p:nvPicPr>
          <p:cNvPr id="1026" name="Picture 2" descr="C:\Users\Alex\Desktop\transport-alg.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56816" y="404664"/>
            <a:ext cx="4835664" cy="561662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38741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ím 2"/>
          <p:cNvSpPr>
            <a:spLocks noGrp="1"/>
          </p:cNvSpPr>
          <p:nvPr>
            <p:ph type="title"/>
          </p:nvPr>
        </p:nvSpPr>
        <p:spPr/>
        <p:txBody>
          <a:bodyPr>
            <a:normAutofit/>
          </a:bodyPr>
          <a:lstStyle/>
          <a:p>
            <a:pPr algn="ctr"/>
            <a:r>
              <a:rPr lang="hu-HU" sz="4400" dirty="0" smtClean="0"/>
              <a:t>Les </a:t>
            </a:r>
            <a:r>
              <a:rPr lang="hu-HU" sz="4400" dirty="0" err="1" smtClean="0"/>
              <a:t>dimensions</a:t>
            </a:r>
            <a:endParaRPr lang="hu-HU" sz="4400" dirty="0"/>
          </a:p>
        </p:txBody>
      </p:sp>
      <p:graphicFrame>
        <p:nvGraphicFramePr>
          <p:cNvPr id="6" name="Tartalom helye 5"/>
          <p:cNvGraphicFramePr>
            <a:graphicFrameLocks noGrp="1"/>
          </p:cNvGraphicFramePr>
          <p:nvPr>
            <p:ph idx="1"/>
            <p:extLst>
              <p:ext uri="{D42A27DB-BD31-4B8C-83A1-F6EECF244321}">
                <p14:modId xmlns:p14="http://schemas.microsoft.com/office/powerpoint/2010/main" val="3856718167"/>
              </p:ext>
            </p:extLst>
          </p:nvPr>
        </p:nvGraphicFramePr>
        <p:xfrm>
          <a:off x="395536" y="1988840"/>
          <a:ext cx="8229600" cy="3522960"/>
        </p:xfrm>
        <a:graphic>
          <a:graphicData uri="http://schemas.openxmlformats.org/drawingml/2006/table">
            <a:tbl>
              <a:tblPr firstRow="1" bandRow="1">
                <a:tableStyleId>{073A0DAA-6AF3-43AB-8588-CEC1D06C72B9}</a:tableStyleId>
              </a:tblPr>
              <a:tblGrid>
                <a:gridCol w="4114800"/>
                <a:gridCol w="4114800"/>
              </a:tblGrid>
              <a:tr h="792088">
                <a:tc>
                  <a:txBody>
                    <a:bodyPr/>
                    <a:lstStyle/>
                    <a:p>
                      <a:pPr algn="ctr"/>
                      <a:r>
                        <a:rPr lang="hu-HU" sz="4800" dirty="0" err="1" smtClean="0"/>
                        <a:t>Voiture</a:t>
                      </a:r>
                      <a:endParaRPr lang="hu-HU" sz="4800" dirty="0"/>
                    </a:p>
                  </a:txBody>
                  <a:tcPr/>
                </a:tc>
                <a:tc>
                  <a:txBody>
                    <a:bodyPr/>
                    <a:lstStyle/>
                    <a:p>
                      <a:pPr algn="ctr"/>
                      <a:r>
                        <a:rPr lang="hu-HU" sz="4400" dirty="0" err="1" smtClean="0"/>
                        <a:t>Hélicopter</a:t>
                      </a:r>
                      <a:endParaRPr lang="hu-HU" sz="4400" dirty="0"/>
                    </a:p>
                  </a:txBody>
                  <a:tcPr/>
                </a:tc>
              </a:tr>
              <a:tr h="900000">
                <a:tc>
                  <a:txBody>
                    <a:bodyPr/>
                    <a:lstStyle/>
                    <a:p>
                      <a:pPr algn="ctr"/>
                      <a:r>
                        <a:rPr lang="hu-HU" sz="2400" dirty="0" smtClean="0"/>
                        <a:t>De </a:t>
                      </a:r>
                      <a:r>
                        <a:rPr lang="hu-HU" sz="2400" dirty="0" err="1" smtClean="0"/>
                        <a:t>long</a:t>
                      </a:r>
                      <a:r>
                        <a:rPr lang="hu-HU" sz="2400" dirty="0" smtClean="0"/>
                        <a:t>:4,5-5m</a:t>
                      </a:r>
                      <a:endParaRPr lang="hu-HU" sz="2400" dirty="0"/>
                    </a:p>
                  </a:txBody>
                  <a:tcPr/>
                </a:tc>
                <a:tc>
                  <a:txBody>
                    <a:bodyPr/>
                    <a:lstStyle/>
                    <a:p>
                      <a:pPr algn="ctr"/>
                      <a:r>
                        <a:rPr lang="hu-HU" sz="2400" dirty="0" smtClean="0"/>
                        <a:t>8-10m</a:t>
                      </a:r>
                      <a:endParaRPr lang="hu-HU" sz="2400" dirty="0"/>
                    </a:p>
                  </a:txBody>
                  <a:tcPr/>
                </a:tc>
              </a:tr>
              <a:tr h="900000">
                <a:tc>
                  <a:txBody>
                    <a:bodyPr/>
                    <a:lstStyle/>
                    <a:p>
                      <a:pPr algn="ctr"/>
                      <a:r>
                        <a:rPr lang="hu-HU" sz="2400" dirty="0" smtClean="0"/>
                        <a:t>De </a:t>
                      </a:r>
                      <a:r>
                        <a:rPr lang="hu-HU" sz="2400" dirty="0" err="1" smtClean="0"/>
                        <a:t>large</a:t>
                      </a:r>
                      <a:r>
                        <a:rPr lang="hu-HU" sz="2400" dirty="0" smtClean="0"/>
                        <a:t>:1,5-2m</a:t>
                      </a:r>
                      <a:endParaRPr lang="hu-HU" sz="2400" dirty="0"/>
                    </a:p>
                  </a:txBody>
                  <a:tcPr>
                    <a:solidFill>
                      <a:schemeClr val="tx1"/>
                    </a:solidFill>
                  </a:tcPr>
                </a:tc>
                <a:tc>
                  <a:txBody>
                    <a:bodyPr/>
                    <a:lstStyle/>
                    <a:p>
                      <a:pPr algn="ctr"/>
                      <a:r>
                        <a:rPr lang="hu-HU" sz="2400" dirty="0" smtClean="0"/>
                        <a:t>1,5-3m</a:t>
                      </a:r>
                      <a:endParaRPr lang="hu-HU" sz="2400" dirty="0"/>
                    </a:p>
                  </a:txBody>
                  <a:tcPr/>
                </a:tc>
              </a:tr>
              <a:tr h="900000">
                <a:tc>
                  <a:txBody>
                    <a:bodyPr/>
                    <a:lstStyle/>
                    <a:p>
                      <a:pPr algn="ctr"/>
                      <a:r>
                        <a:rPr lang="hu-HU" sz="2400" dirty="0" smtClean="0"/>
                        <a:t>De </a:t>
                      </a:r>
                      <a:r>
                        <a:rPr lang="hu-HU" sz="2400" dirty="0" err="1" smtClean="0"/>
                        <a:t>haut</a:t>
                      </a:r>
                      <a:r>
                        <a:rPr lang="hu-HU" sz="2400" dirty="0" smtClean="0"/>
                        <a:t>:1,3-1,8m</a:t>
                      </a:r>
                      <a:endParaRPr lang="hu-HU" sz="2400" dirty="0"/>
                    </a:p>
                  </a:txBody>
                  <a:tcPr/>
                </a:tc>
                <a:tc>
                  <a:txBody>
                    <a:bodyPr/>
                    <a:lstStyle/>
                    <a:p>
                      <a:pPr algn="ctr"/>
                      <a:r>
                        <a:rPr lang="hu-HU" sz="2400" dirty="0" smtClean="0"/>
                        <a:t>1,5-2,5m</a:t>
                      </a:r>
                      <a:endParaRPr lang="hu-HU" sz="2400" dirty="0"/>
                    </a:p>
                  </a:txBody>
                  <a:tcPr/>
                </a:tc>
              </a:tr>
            </a:tbl>
          </a:graphicData>
        </a:graphic>
      </p:graphicFrame>
    </p:spTree>
    <p:extLst>
      <p:ext uri="{BB962C8B-B14F-4D97-AF65-F5344CB8AC3E}">
        <p14:creationId xmlns:p14="http://schemas.microsoft.com/office/powerpoint/2010/main" val="2331927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rot="600475">
            <a:off x="438593" y="1807883"/>
            <a:ext cx="7465638" cy="4464025"/>
          </a:xfrm>
        </p:spPr>
        <p:txBody>
          <a:bodyPr>
            <a:noAutofit/>
          </a:bodyPr>
          <a:lstStyle/>
          <a:p>
            <a:r>
              <a:rPr lang="fr-FR" sz="3200" dirty="0"/>
              <a:t>Une voiture ou une automobile, aussi appelée une auto ou un char en Amérique du Nord ou, plus précisément, une voiture automobile, est un véhicule automobile à roues propulsé1 par un moteur destiné au transport terrestre de personnes et de petits objets</a:t>
            </a:r>
            <a:r>
              <a:rPr lang="fr-FR" sz="3200" dirty="0" smtClean="0"/>
              <a:t>.</a:t>
            </a:r>
            <a:endParaRPr lang="hu-HU" sz="3200" dirty="0" smtClean="0"/>
          </a:p>
          <a:p>
            <a:pPr marL="0" indent="0">
              <a:buNone/>
            </a:pPr>
            <a:r>
              <a:rPr lang="hu-HU" sz="3200" dirty="0" smtClean="0"/>
              <a:t>Vitesse de la </a:t>
            </a:r>
            <a:r>
              <a:rPr lang="hu-HU" sz="3200" dirty="0" err="1" smtClean="0"/>
              <a:t>voiture</a:t>
            </a:r>
            <a:r>
              <a:rPr lang="hu-HU" sz="3200" dirty="0" smtClean="0"/>
              <a:t>: 220km/h</a:t>
            </a:r>
          </a:p>
          <a:p>
            <a:pPr marL="0" indent="0">
              <a:buNone/>
            </a:pPr>
            <a:r>
              <a:rPr lang="hu-HU" sz="3200" dirty="0"/>
              <a:t> </a:t>
            </a:r>
            <a:r>
              <a:rPr lang="hu-HU" sz="3200" dirty="0" smtClean="0"/>
              <a:t>            (átlag)</a:t>
            </a:r>
            <a:endParaRPr lang="hu-HU" sz="3200" dirty="0"/>
          </a:p>
        </p:txBody>
      </p:sp>
      <p:sp>
        <p:nvSpPr>
          <p:cNvPr id="3" name="Cím 2"/>
          <p:cNvSpPr>
            <a:spLocks noGrp="1"/>
          </p:cNvSpPr>
          <p:nvPr>
            <p:ph type="title"/>
          </p:nvPr>
        </p:nvSpPr>
        <p:spPr>
          <a:xfrm>
            <a:off x="457200" y="152400"/>
            <a:ext cx="6059016" cy="1219200"/>
          </a:xfrm>
        </p:spPr>
        <p:txBody>
          <a:bodyPr>
            <a:normAutofit/>
          </a:bodyPr>
          <a:lstStyle/>
          <a:p>
            <a:pPr algn="ctr"/>
            <a:r>
              <a:rPr lang="hu-HU" sz="7200" dirty="0" err="1" smtClean="0">
                <a:latin typeface="Brush Script MT" pitchFamily="66" charset="0"/>
              </a:rPr>
              <a:t>Automobile</a:t>
            </a:r>
            <a:endParaRPr lang="hu-HU" sz="7200" dirty="0">
              <a:latin typeface="Brush Script MT" pitchFamily="66" charset="0"/>
            </a:endParaRPr>
          </a:p>
        </p:txBody>
      </p:sp>
      <p:pic>
        <p:nvPicPr>
          <p:cNvPr id="3074" name="Picture 2" descr="C:\Users\Alex\Desktop\Tractionfr02.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79993">
            <a:off x="5868144" y="332656"/>
            <a:ext cx="2592288" cy="19442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3184953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artalom helye 1"/>
          <p:cNvSpPr>
            <a:spLocks noGrp="1"/>
          </p:cNvSpPr>
          <p:nvPr>
            <p:ph idx="1"/>
          </p:nvPr>
        </p:nvSpPr>
        <p:spPr>
          <a:xfrm rot="20693386">
            <a:off x="3166778" y="1215563"/>
            <a:ext cx="5307099" cy="4552749"/>
          </a:xfrm>
        </p:spPr>
        <p:txBody>
          <a:bodyPr>
            <a:normAutofit fontScale="92500" lnSpcReduction="20000"/>
          </a:bodyPr>
          <a:lstStyle/>
          <a:p>
            <a:r>
              <a:rPr lang="fr-FR" dirty="0"/>
              <a:t>Un hélicoptère est un aéronef dont la sustentation et la propulsion sont assurées par des voilures tournantes, couramment appelées rotors, et entraînées par un ou plusieurs moteurs.</a:t>
            </a:r>
          </a:p>
          <a:p>
            <a:endParaRPr lang="fr-FR" dirty="0"/>
          </a:p>
          <a:p>
            <a:r>
              <a:rPr lang="fr-FR" dirty="0"/>
              <a:t>La majorité des hélicoptères utilise un seul rotor de sustentation et un rotor anticouple, les autres solutions sont bi-rotors contrarotatifs placés sur le même axe, sur deux axes convergents, en tandem ou sur les côtés.</a:t>
            </a:r>
            <a:endParaRPr lang="hu-HU" dirty="0"/>
          </a:p>
        </p:txBody>
      </p:sp>
      <p:sp>
        <p:nvSpPr>
          <p:cNvPr id="3" name="Cím 2"/>
          <p:cNvSpPr>
            <a:spLocks noGrp="1"/>
          </p:cNvSpPr>
          <p:nvPr>
            <p:ph type="title"/>
          </p:nvPr>
        </p:nvSpPr>
        <p:spPr>
          <a:xfrm>
            <a:off x="-180528" y="404664"/>
            <a:ext cx="5149080" cy="1219200"/>
          </a:xfrm>
        </p:spPr>
        <p:txBody>
          <a:bodyPr>
            <a:normAutofit/>
          </a:bodyPr>
          <a:lstStyle/>
          <a:p>
            <a:pPr algn="ctr"/>
            <a:r>
              <a:rPr lang="hu-HU" sz="7200" dirty="0" err="1">
                <a:latin typeface="Brush Script MT" pitchFamily="66" charset="0"/>
              </a:rPr>
              <a:t>Hélicoptère</a:t>
            </a:r>
            <a:endParaRPr lang="hu-HU" sz="7200" dirty="0">
              <a:latin typeface="Brush Script MT" pitchFamily="66" charset="0"/>
            </a:endParaRPr>
          </a:p>
        </p:txBody>
      </p:sp>
      <p:pic>
        <p:nvPicPr>
          <p:cNvPr id="4098" name="Picture 2" descr="C:\Users\Alex\Desktop\220px-RAN_squirrel_helicopter_at_melb_GP_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2492896"/>
            <a:ext cx="2592288" cy="358793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4650274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2132856"/>
            <a:ext cx="8229600" cy="3963144"/>
          </a:xfrm>
        </p:spPr>
        <p:txBody>
          <a:bodyPr/>
          <a:lstStyle/>
          <a:p>
            <a:r>
              <a:rPr lang="hr-HR" dirty="0" smtClean="0"/>
              <a:t>1. Les engins du transport commun:</a:t>
            </a:r>
          </a:p>
          <a:p>
            <a:pPr marL="0" indent="0">
              <a:buNone/>
            </a:pPr>
            <a:r>
              <a:rPr lang="hr-HR" dirty="0"/>
              <a:t> </a:t>
            </a:r>
            <a:r>
              <a:rPr lang="hr-HR" dirty="0" smtClean="0"/>
              <a:t>     (t</a:t>
            </a:r>
            <a:r>
              <a:rPr lang="hu-HU" dirty="0" smtClean="0"/>
              <a:t>ömegközlekedés fajtái)</a:t>
            </a:r>
          </a:p>
          <a:p>
            <a:pPr marL="0" indent="0">
              <a:buNone/>
            </a:pPr>
            <a:endParaRPr lang="hr-HR" dirty="0" smtClean="0"/>
          </a:p>
          <a:p>
            <a:pPr marL="0" indent="0">
              <a:buNone/>
            </a:pPr>
            <a:r>
              <a:rPr lang="hr-HR" dirty="0"/>
              <a:t> </a:t>
            </a:r>
            <a:r>
              <a:rPr lang="hr-HR" dirty="0" smtClean="0"/>
              <a:t>       </a:t>
            </a:r>
            <a:endParaRPr lang="en-US" dirty="0"/>
          </a:p>
        </p:txBody>
      </p:sp>
      <p:sp>
        <p:nvSpPr>
          <p:cNvPr id="3" name="Title 2"/>
          <p:cNvSpPr>
            <a:spLocks noGrp="1"/>
          </p:cNvSpPr>
          <p:nvPr>
            <p:ph type="title"/>
          </p:nvPr>
        </p:nvSpPr>
        <p:spPr/>
        <p:txBody>
          <a:bodyPr>
            <a:normAutofit/>
          </a:bodyPr>
          <a:lstStyle/>
          <a:p>
            <a:pPr algn="ctr"/>
            <a:r>
              <a:rPr lang="hr-HR" sz="7200" b="1" dirty="0" smtClean="0">
                <a:latin typeface="Algerian" pitchFamily="82" charset="0"/>
              </a:rPr>
              <a:t>TEST</a:t>
            </a:r>
            <a:endParaRPr lang="en-US" sz="7200" b="1" dirty="0">
              <a:latin typeface="Algerian" pitchFamily="82" charset="0"/>
            </a:endParaRPr>
          </a:p>
        </p:txBody>
      </p:sp>
    </p:spTree>
    <p:extLst>
      <p:ext uri="{BB962C8B-B14F-4D97-AF65-F5344CB8AC3E}">
        <p14:creationId xmlns:p14="http://schemas.microsoft.com/office/powerpoint/2010/main" val="367253849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404664"/>
            <a:ext cx="8229600" cy="5691336"/>
          </a:xfrm>
        </p:spPr>
        <p:txBody>
          <a:bodyPr/>
          <a:lstStyle/>
          <a:p>
            <a:r>
              <a:rPr lang="hu-HU" dirty="0" smtClean="0"/>
              <a:t>2. </a:t>
            </a:r>
            <a:r>
              <a:rPr lang="hu-HU" sz="4000" dirty="0" smtClean="0"/>
              <a:t>Sorte de moyen de transport:</a:t>
            </a:r>
          </a:p>
          <a:p>
            <a:pPr marL="0" indent="0">
              <a:buNone/>
            </a:pPr>
            <a:r>
              <a:rPr lang="hu-HU" sz="4000" dirty="0"/>
              <a:t> </a:t>
            </a:r>
            <a:r>
              <a:rPr lang="hu-HU" sz="4000" dirty="0" smtClean="0"/>
              <a:t>      </a:t>
            </a:r>
          </a:p>
          <a:p>
            <a:pPr marL="0" indent="0">
              <a:buNone/>
            </a:pPr>
            <a:r>
              <a:rPr lang="hu-HU" sz="4000" dirty="0"/>
              <a:t> </a:t>
            </a:r>
            <a:r>
              <a:rPr lang="hu-HU" sz="4000" dirty="0" smtClean="0"/>
              <a:t>    -____________</a:t>
            </a:r>
          </a:p>
          <a:p>
            <a:pPr marL="0" indent="0">
              <a:buNone/>
            </a:pPr>
            <a:endParaRPr lang="hu-HU" sz="4000" dirty="0"/>
          </a:p>
          <a:p>
            <a:pPr marL="0" indent="0">
              <a:buNone/>
            </a:pPr>
            <a:r>
              <a:rPr lang="hu-HU" sz="4000" dirty="0" smtClean="0"/>
              <a:t>     -____________</a:t>
            </a:r>
          </a:p>
          <a:p>
            <a:pPr marL="0" indent="0">
              <a:buNone/>
            </a:pPr>
            <a:endParaRPr lang="hu-HU" sz="4000" dirty="0"/>
          </a:p>
          <a:p>
            <a:pPr marL="0" indent="0">
              <a:buNone/>
            </a:pPr>
            <a:r>
              <a:rPr lang="hu-HU" sz="4000" dirty="0" smtClean="0"/>
              <a:t>     -____________</a:t>
            </a:r>
            <a:r>
              <a:rPr lang="hu-HU" dirty="0" smtClean="0"/>
              <a:t>        </a:t>
            </a:r>
          </a:p>
          <a:p>
            <a:pPr marL="0" indent="0">
              <a:buNone/>
            </a:pPr>
            <a:r>
              <a:rPr lang="hu-HU" dirty="0"/>
              <a:t> </a:t>
            </a:r>
            <a:r>
              <a:rPr lang="hu-HU" dirty="0" smtClean="0"/>
              <a:t>         </a:t>
            </a:r>
          </a:p>
          <a:p>
            <a:endParaRPr lang="hu-HU" dirty="0"/>
          </a:p>
          <a:p>
            <a:endParaRPr lang="en-US" dirty="0"/>
          </a:p>
        </p:txBody>
      </p:sp>
    </p:spTree>
    <p:extLst>
      <p:ext uri="{BB962C8B-B14F-4D97-AF65-F5344CB8AC3E}">
        <p14:creationId xmlns:p14="http://schemas.microsoft.com/office/powerpoint/2010/main" val="3612716"/>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apír">
  <a:themeElements>
    <a:clrScheme name="Kompozit">
      <a:dk1>
        <a:sysClr val="windowText" lastClr="000000"/>
      </a:dk1>
      <a:lt1>
        <a:sysClr val="window" lastClr="FFFFFF"/>
      </a:lt1>
      <a:dk2>
        <a:srgbClr val="5B6973"/>
      </a:dk2>
      <a:lt2>
        <a:srgbClr val="E7ECED"/>
      </a:lt2>
      <a:accent1>
        <a:srgbClr val="98C723"/>
      </a:accent1>
      <a:accent2>
        <a:srgbClr val="59B0B9"/>
      </a:accent2>
      <a:accent3>
        <a:srgbClr val="DEAE00"/>
      </a:accent3>
      <a:accent4>
        <a:srgbClr val="B77BB4"/>
      </a:accent4>
      <a:accent5>
        <a:srgbClr val="E0773C"/>
      </a:accent5>
      <a:accent6>
        <a:srgbClr val="A98D63"/>
      </a:accent6>
      <a:hlink>
        <a:srgbClr val="26CBEC"/>
      </a:hlink>
      <a:folHlink>
        <a:srgbClr val="598C8C"/>
      </a:folHlink>
    </a:clrScheme>
    <a:fontScheme name="Papír">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Papí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222</TotalTime>
  <Words>495</Words>
  <Application>Microsoft Office PowerPoint</Application>
  <PresentationFormat>On-screen Show (4:3)</PresentationFormat>
  <Paragraphs>59</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Papír</vt:lpstr>
      <vt:lpstr>Moyen de transport</vt:lpstr>
      <vt:lpstr>PowerPoint Presentation</vt:lpstr>
      <vt:lpstr>PowerPoint Presentation</vt:lpstr>
      <vt:lpstr>PowerPoint Presentation</vt:lpstr>
      <vt:lpstr>Les dimensions</vt:lpstr>
      <vt:lpstr>Automobile</vt:lpstr>
      <vt:lpstr>Hélicoptère</vt:lpstr>
      <vt:lpstr>TEST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bemutató</dc:title>
  <dc:creator>Alex</dc:creator>
  <cp:lastModifiedBy>Biblioteka</cp:lastModifiedBy>
  <cp:revision>12</cp:revision>
  <dcterms:created xsi:type="dcterms:W3CDTF">2015-03-09T17:37:15Z</dcterms:created>
  <dcterms:modified xsi:type="dcterms:W3CDTF">2015-03-24T08:15:07Z</dcterms:modified>
</cp:coreProperties>
</file>