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D763D-901E-481F-AE09-13293AEEDAE6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5789D-00F2-4267-91BD-2AA020AA4C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3EA2C9-A98F-4423-99B9-7B723AD77437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300F116-6F66-4CC9-8A45-53FE275DEBE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3357562"/>
            <a:ext cx="7786742" cy="1571636"/>
          </a:xfrm>
        </p:spPr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NA</a:t>
            </a:r>
            <a:r>
              <a:rPr lang="sr-Latn-R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34000" endA="740" endPos="53000" dir="5400000" sy="-100000" algn="bl" rotWithShape="0"/>
                </a:effectLst>
              </a:rPr>
              <a:t>ČINSKE REČENICE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34000" endA="740" endPos="53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/>
              <a:t>Primeri: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Maša je na periferiji trčkarala kao </a:t>
            </a:r>
            <a:r>
              <a:rPr lang="sr-Latn-RS" b="1" dirty="0" smtClean="0"/>
              <a:t>što trčkara neki razigrano dete.</a:t>
            </a:r>
          </a:p>
          <a:p>
            <a:r>
              <a:rPr lang="sr-Latn-RS" dirty="0" smtClean="0"/>
              <a:t>Prekršaj je teži </a:t>
            </a:r>
            <a:r>
              <a:rPr lang="sr-Latn-RS" b="1" dirty="0" smtClean="0"/>
              <a:t>nego što je devojčica mislila.</a:t>
            </a:r>
          </a:p>
          <a:p>
            <a:r>
              <a:rPr lang="sr-Latn-RS" dirty="0" smtClean="0"/>
              <a:t>Kondukter radi </a:t>
            </a:r>
            <a:r>
              <a:rPr lang="sr-Latn-RS" b="1" dirty="0" smtClean="0"/>
              <a:t>kao što propisi nalažu.</a:t>
            </a:r>
          </a:p>
          <a:p>
            <a:r>
              <a:rPr lang="sr-Latn-RS" dirty="0" smtClean="0"/>
              <a:t>Devojčica voli Mašu </a:t>
            </a:r>
            <a:r>
              <a:rPr lang="sr-Latn-RS" b="1" dirty="0" smtClean="0"/>
              <a:t>kao što deca vole svoje ljubimce.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357430"/>
            <a:ext cx="7772400" cy="914400"/>
          </a:xfrm>
        </p:spPr>
        <p:txBody>
          <a:bodyPr/>
          <a:lstStyle/>
          <a:p>
            <a:r>
              <a:rPr lang="sr-Latn-RS" b="1" dirty="0" smtClean="0"/>
              <a:t>Definicija: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571480"/>
            <a:ext cx="7772400" cy="2145506"/>
          </a:xfrm>
        </p:spPr>
        <p:txBody>
          <a:bodyPr/>
          <a:lstStyle/>
          <a:p>
            <a:r>
              <a:rPr lang="sr-Latn-RS" dirty="0" smtClean="0"/>
              <a:t>Rečenice koje označavaju način radnje ne mogu da stoje samostalno – njihovo značenje vezuje se za glavnu rečenicu.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3143248"/>
            <a:ext cx="8215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 smtClean="0">
                <a:solidFill>
                  <a:srgbClr val="FF0000"/>
                </a:solidFill>
              </a:rPr>
              <a:t>Zavisne rečenice koje kazuju način vršenja radnje glavne rečenice nazivamo </a:t>
            </a:r>
            <a:r>
              <a:rPr lang="sr-Latn-RS" sz="3600" b="1" dirty="0" smtClean="0">
                <a:solidFill>
                  <a:srgbClr val="FF0000"/>
                </a:solidFill>
              </a:rPr>
              <a:t>načinskim rečenicama.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428604"/>
            <a:ext cx="7772400" cy="4572000"/>
          </a:xfrm>
        </p:spPr>
        <p:txBody>
          <a:bodyPr/>
          <a:lstStyle/>
          <a:p>
            <a:r>
              <a:rPr lang="sr-Latn-RS" dirty="0" smtClean="0"/>
              <a:t>Načinske rečenice koje iskazuju jednakost počinju veznicima </a:t>
            </a:r>
            <a:r>
              <a:rPr lang="sr-Latn-RS" b="1" dirty="0" smtClean="0"/>
              <a:t>kao</a:t>
            </a:r>
            <a:r>
              <a:rPr lang="sr-Latn-RS" dirty="0" smtClean="0"/>
              <a:t> i </a:t>
            </a:r>
            <a:r>
              <a:rPr lang="sr-Latn-RS" b="1" dirty="0" smtClean="0"/>
              <a:t>kao</a:t>
            </a:r>
            <a:r>
              <a:rPr lang="sr-Latn-RS" dirty="0" smtClean="0"/>
              <a:t> što. Veznici su često u suodnosu (korelaciji) sa prilozima </a:t>
            </a:r>
            <a:r>
              <a:rPr lang="sr-Latn-RS" b="1" dirty="0" smtClean="0"/>
              <a:t>tako, ovako, onako.</a:t>
            </a:r>
          </a:p>
          <a:p>
            <a:r>
              <a:rPr lang="sr-Latn-RS" b="1" dirty="0" smtClean="0"/>
              <a:t>Npr. </a:t>
            </a:r>
            <a:r>
              <a:rPr lang="sr-Latn-RS" dirty="0" smtClean="0"/>
              <a:t>Kondukter se poneo </a:t>
            </a:r>
            <a:r>
              <a:rPr lang="sr-Latn-RS" b="1" dirty="0" smtClean="0"/>
              <a:t>tako kao</a:t>
            </a:r>
            <a:r>
              <a:rPr lang="sr-Latn-RS" dirty="0" smtClean="0"/>
              <a:t> što bi se poneo svaki drugi kondukter.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500034" y="142852"/>
            <a:ext cx="4956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285728"/>
            <a:ext cx="7772400" cy="4572000"/>
          </a:xfrm>
        </p:spPr>
        <p:txBody>
          <a:bodyPr/>
          <a:lstStyle/>
          <a:p>
            <a:r>
              <a:rPr lang="sr-Latn-RS" dirty="0" smtClean="0"/>
              <a:t>Načinske rečenice koje iskazuju nejednakost u odnosu na glavnu rečenicu vezuju se za nju najčešće veznikom </a:t>
            </a:r>
            <a:r>
              <a:rPr lang="sr-Latn-RS" b="1" dirty="0" smtClean="0"/>
              <a:t>nego, nego što.</a:t>
            </a:r>
          </a:p>
          <a:p>
            <a:r>
              <a:rPr lang="sr-Latn-RS" dirty="0" smtClean="0"/>
              <a:t>Načinske rečenice najčešće dolaze iza glavnih rečenica. U slučajevima kada je njihov redosled obrnut, odvajaju se zapetom.</a:t>
            </a:r>
          </a:p>
          <a:p>
            <a:r>
              <a:rPr lang="sr-Latn-RS" b="1" dirty="0" smtClean="0"/>
              <a:t>Npr. </a:t>
            </a:r>
            <a:r>
              <a:rPr lang="sr-Latn-RS" dirty="0" smtClean="0"/>
              <a:t>Vozač je vozio brže </a:t>
            </a:r>
            <a:r>
              <a:rPr lang="sr-Latn-RS" b="1" dirty="0" smtClean="0"/>
              <a:t>nego što je smeo.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500034" y="0"/>
            <a:ext cx="538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772400" cy="914400"/>
          </a:xfrm>
        </p:spPr>
        <p:txBody>
          <a:bodyPr/>
          <a:lstStyle/>
          <a:p>
            <a:r>
              <a:rPr lang="sr-Latn-RS" b="1" dirty="0" smtClean="0"/>
              <a:t>Pravili su: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571868" y="428604"/>
            <a:ext cx="4047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Nađ K. David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14744" y="1285860"/>
            <a:ext cx="33984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R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Hever Aron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51687" y="1357298"/>
            <a:ext cx="189231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8/3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42</TotalTime>
  <Words>184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NAČINSKE REČENICE</vt:lpstr>
      <vt:lpstr>Primeri:</vt:lpstr>
      <vt:lpstr>Definicija:</vt:lpstr>
      <vt:lpstr>Slide 4</vt:lpstr>
      <vt:lpstr>Slide 5</vt:lpstr>
      <vt:lpstr>Pravili su: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NAČINSKE REČENICE</dc:title>
  <dc:creator>AR-AUTO</dc:creator>
  <cp:lastModifiedBy>AR-AUTO</cp:lastModifiedBy>
  <cp:revision>6</cp:revision>
  <dcterms:created xsi:type="dcterms:W3CDTF">2013-03-05T13:38:35Z</dcterms:created>
  <dcterms:modified xsi:type="dcterms:W3CDTF">2013-03-05T14:21:00Z</dcterms:modified>
</cp:coreProperties>
</file>