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706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DA3B2-193A-4B02-9863-16D92F9969C7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E4539-8253-4A21-99D2-E8CD86035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3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4.gif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905000" y="2133600"/>
            <a:ext cx="6553200" cy="1219200"/>
          </a:xfrm>
        </p:spPr>
        <p:txBody>
          <a:bodyPr/>
          <a:lstStyle/>
          <a:p>
            <a:pPr algn="ctr"/>
            <a:r>
              <a:rPr lang="sr-Cyrl-CS" sz="4400" dirty="0" smtClean="0">
                <a:solidFill>
                  <a:schemeClr val="accent2">
                    <a:lumMod val="50000"/>
                  </a:schemeClr>
                </a:solidFill>
                <a:latin typeface="Castellar" pitchFamily="18" charset="0"/>
              </a:rPr>
              <a:t>Локатив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Castella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id_clipart_girl_smilin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886200"/>
            <a:ext cx="1748790" cy="2057400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2362200" y="2057400"/>
            <a:ext cx="2590800" cy="1524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Локатив је седми падеж у српском језику. Добија се на питанја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О коме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? и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О чему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kid_clipart_boy_smiling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3962400"/>
            <a:ext cx="1238250" cy="190500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791200" y="2209800"/>
            <a:ext cx="2286000" cy="16002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dirty="0" smtClean="0"/>
              <a:t>ДА ли сте знали, да смо назив </a:t>
            </a:r>
            <a:r>
              <a:rPr lang="sr-Cyrl-CS" i="1" dirty="0" smtClean="0"/>
              <a:t>локатив</a:t>
            </a:r>
            <a:r>
              <a:rPr lang="sr-Cyrl-CS" dirty="0" smtClean="0"/>
              <a:t>, преузели из латинског језика на којем он значи </a:t>
            </a:r>
            <a:r>
              <a:rPr lang="sr-Cyrl-CS" i="1" dirty="0" smtClean="0"/>
              <a:t>“место”</a:t>
            </a:r>
            <a:r>
              <a:rPr lang="sr-Latn-CS" i="1" dirty="0" smtClean="0"/>
              <a:t> </a:t>
            </a:r>
            <a:r>
              <a:rPr lang="sr-Latn-C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d_clipart_skatin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3974592"/>
            <a:ext cx="2743200" cy="2731008"/>
          </a:xfrm>
          <a:prstGeom prst="rect">
            <a:avLst/>
          </a:prstGeom>
        </p:spPr>
      </p:pic>
      <p:pic>
        <p:nvPicPr>
          <p:cNvPr id="5" name="Picture 4" descr="kid_clipart_happy_girl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3733799"/>
            <a:ext cx="1924050" cy="2960077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2438400" y="2362200"/>
            <a:ext cx="2971800" cy="1219200"/>
          </a:xfrm>
          <a:prstGeom prst="wedgeRoundRectCallout">
            <a:avLst>
              <a:gd name="adj1" fmla="val 1273"/>
              <a:gd name="adj2" fmla="val 894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KOME?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248400" y="2286000"/>
            <a:ext cx="2590800" cy="1371600"/>
          </a:xfrm>
          <a:prstGeom prst="wedgeRoundRectCallout">
            <a:avLst>
              <a:gd name="adj1" fmla="val 47699"/>
              <a:gd name="adj2" fmla="val 858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sr-Cyrl-C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ЧЕМУ</a:t>
            </a:r>
            <a:r>
              <a:rPr lang="sr-Latn-C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8800" y="1828800"/>
            <a:ext cx="6934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Све гласовне промене које важе за датив, важе и за локатив, јер ова два падежа увек имају исти облик!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                        </a:t>
            </a:r>
          </a:p>
          <a:p>
            <a:pPr algn="ctr"/>
            <a:r>
              <a:rPr lang="sr-Cyrl-CS" dirty="0" smtClean="0">
                <a:latin typeface="Arial" pitchFamily="34" charset="0"/>
                <a:cs typeface="Arial" pitchFamily="34" charset="0"/>
              </a:rPr>
              <a:t>У множини именице мушког рода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: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бла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sr-Latn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→ o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обла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има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подви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sr-Latn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подви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има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мех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осме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има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ада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ку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зада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има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изузе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ку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изузе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има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Cyrl-C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Cyrl-CS" dirty="0" smtClean="0">
                <a:latin typeface="Arial" pitchFamily="34" charset="0"/>
                <a:cs typeface="Arial" pitchFamily="34" charset="0"/>
              </a:rPr>
              <a:t>У једнини именице женског рода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: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сли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на сли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но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на но</a:t>
            </a:r>
            <a:r>
              <a:rPr lang="sr-Cyrl-C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</a:t>
            </a: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sr-Latn-C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kid_clipart_girl_do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5421630"/>
            <a:ext cx="2209800" cy="1436370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>
          <a:xfrm>
            <a:off x="6934200" y="2819400"/>
            <a:ext cx="2209800" cy="1828800"/>
          </a:xfrm>
          <a:prstGeom prst="wedgeRoundRectCallout">
            <a:avLst>
              <a:gd name="adj1" fmla="val 2066"/>
              <a:gd name="adj2" fmla="val 751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dirty="0" smtClean="0">
                <a:latin typeface="Arial" pitchFamily="34" charset="0"/>
                <a:cs typeface="Arial" pitchFamily="34" charset="0"/>
              </a:rPr>
              <a:t>Можемо да приметимо да сва слова нису остала иста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је прешло у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Ц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 г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у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 з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х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у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ц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d_clipart_shy_gir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886200"/>
            <a:ext cx="952500" cy="1905000"/>
          </a:xfrm>
          <a:prstGeom prst="rect">
            <a:avLst/>
          </a:prstGeom>
        </p:spPr>
      </p:pic>
      <p:pic>
        <p:nvPicPr>
          <p:cNvPr id="5" name="Picture 4" descr="kid_clipart_boy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3886200"/>
            <a:ext cx="1619250" cy="1905000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2438400" y="2362200"/>
            <a:ext cx="2286000" cy="12192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dirty="0" smtClean="0"/>
              <a:t>Локатив је зависан падеж. Увек се употребљава с предлозима.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486400" y="2286000"/>
            <a:ext cx="2438400" cy="1295400"/>
          </a:xfrm>
          <a:prstGeom prst="wedgeRoundRectCallout">
            <a:avLst>
              <a:gd name="adj1" fmla="val 11934"/>
              <a:gd name="adj2" fmla="val 679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dirty="0" smtClean="0"/>
              <a:t>Ти предлози су</a:t>
            </a:r>
            <a:r>
              <a:rPr lang="sr-Latn-CS" dirty="0" smtClean="0"/>
              <a:t>: </a:t>
            </a:r>
            <a:r>
              <a:rPr lang="sr-Cyrl-CS" dirty="0" smtClean="0"/>
              <a:t>на, у, по, о</a:t>
            </a:r>
            <a:r>
              <a:rPr lang="sr-Latn-CS" i="1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d_clipart_bo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5105400"/>
            <a:ext cx="1295400" cy="1524000"/>
          </a:xfrm>
          <a:prstGeom prst="rect">
            <a:avLst/>
          </a:prstGeom>
        </p:spPr>
      </p:pic>
      <p:pic>
        <p:nvPicPr>
          <p:cNvPr id="5" name="Picture 4" descr="kid_clipart_boy_smiling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5216769"/>
            <a:ext cx="1066800" cy="1641231"/>
          </a:xfrm>
          <a:prstGeom prst="rect">
            <a:avLst/>
          </a:prstGeom>
        </p:spPr>
      </p:pic>
      <p:pic>
        <p:nvPicPr>
          <p:cNvPr id="7" name="Picture 6" descr="kid_clipart_girl_smiling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5244353"/>
            <a:ext cx="1371600" cy="1613647"/>
          </a:xfrm>
          <a:prstGeom prst="rect">
            <a:avLst/>
          </a:prstGeom>
        </p:spPr>
      </p:pic>
      <p:pic>
        <p:nvPicPr>
          <p:cNvPr id="8" name="Picture 7" descr="kid_clipart_happy_girl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7400" y="5202115"/>
            <a:ext cx="1076325" cy="1655885"/>
          </a:xfrm>
          <a:prstGeom prst="rect">
            <a:avLst/>
          </a:prstGeom>
        </p:spPr>
      </p:pic>
      <p:pic>
        <p:nvPicPr>
          <p:cNvPr id="9" name="Picture 8" descr="kid_clipart_shy_girl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0400" y="5181600"/>
            <a:ext cx="762000" cy="1524000"/>
          </a:xfrm>
          <a:prstGeom prst="rect">
            <a:avLst/>
          </a:prstGeom>
        </p:spPr>
      </p:pic>
      <p:pic>
        <p:nvPicPr>
          <p:cNvPr id="10" name="Picture 9" descr="kid_clipart_skating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1200" y="5486400"/>
            <a:ext cx="1447800" cy="1237869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>
          <a:xfrm>
            <a:off x="3276600" y="2819400"/>
            <a:ext cx="4876800" cy="1905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2800" smtClean="0">
                <a:latin typeface="Arial" pitchFamily="34" charset="0"/>
                <a:cs typeface="Arial" pitchFamily="34" charset="0"/>
              </a:rPr>
              <a:t>Локатив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          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_Mod_theme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Theme_Mod_theme</Template>
  <TotalTime>243</TotalTime>
  <Words>166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Theme_Mod_theme</vt:lpstr>
      <vt:lpstr>Локатив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LOKATIV</dc:title>
  <dc:creator>pc</dc:creator>
  <cp:lastModifiedBy>pc</cp:lastModifiedBy>
  <cp:revision>25</cp:revision>
  <dcterms:created xsi:type="dcterms:W3CDTF">2011-12-03T10:12:49Z</dcterms:created>
  <dcterms:modified xsi:type="dcterms:W3CDTF">2011-12-06T16:29:16Z</dcterms:modified>
</cp:coreProperties>
</file>